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94" r:id="rId8"/>
    <p:sldId id="267" r:id="rId9"/>
    <p:sldId id="268" r:id="rId10"/>
    <p:sldId id="270" r:id="rId11"/>
    <p:sldId id="745" r:id="rId12"/>
    <p:sldId id="746" r:id="rId13"/>
    <p:sldId id="747" r:id="rId14"/>
    <p:sldId id="271" r:id="rId15"/>
    <p:sldId id="749" r:id="rId16"/>
    <p:sldId id="748" r:id="rId17"/>
    <p:sldId id="325" r:id="rId18"/>
    <p:sldId id="750" r:id="rId19"/>
    <p:sldId id="326" r:id="rId20"/>
    <p:sldId id="751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8" r:id="rId31"/>
    <p:sldId id="289" r:id="rId32"/>
    <p:sldId id="290" r:id="rId33"/>
    <p:sldId id="298" r:id="rId34"/>
    <p:sldId id="291" r:id="rId35"/>
    <p:sldId id="292" r:id="rId36"/>
    <p:sldId id="295" r:id="rId37"/>
    <p:sldId id="296" r:id="rId38"/>
  </p:sldIdLst>
  <p:sldSz cx="243713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37572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914216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37572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1828434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37572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2742651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37572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3656868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37572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4571085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37572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5485302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37572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6399519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37572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7313737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37572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8132"/>
    <a:srgbClr val="BFBFBF"/>
    <a:srgbClr val="92D050"/>
    <a:srgbClr val="3EB7E2"/>
    <a:srgbClr val="F753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737572"/>
        </a:fontRef>
        <a:srgbClr val="737572"/>
      </a:tcTxStyle>
      <a:tcStyle>
        <a:tcBdr>
          <a:left>
            <a:ln w="12700" cap="flat">
              <a:solidFill>
                <a:srgbClr val="737572"/>
              </a:solidFill>
              <a:prstDash val="solid"/>
              <a:round/>
            </a:ln>
          </a:left>
          <a:right>
            <a:ln w="12700" cap="flat">
              <a:solidFill>
                <a:srgbClr val="737572"/>
              </a:solidFill>
              <a:prstDash val="solid"/>
              <a:round/>
            </a:ln>
          </a:right>
          <a:top>
            <a:ln w="12700" cap="flat">
              <a:solidFill>
                <a:srgbClr val="737572"/>
              </a:solidFill>
              <a:prstDash val="solid"/>
              <a:round/>
            </a:ln>
          </a:top>
          <a:bottom>
            <a:ln w="12700" cap="flat">
              <a:solidFill>
                <a:srgbClr val="737572"/>
              </a:solidFill>
              <a:prstDash val="solid"/>
              <a:round/>
            </a:ln>
          </a:bottom>
          <a:insideH>
            <a:ln w="12700" cap="flat">
              <a:solidFill>
                <a:srgbClr val="737572"/>
              </a:solidFill>
              <a:prstDash val="solid"/>
              <a:round/>
            </a:ln>
          </a:insideH>
          <a:insideV>
            <a:ln w="12700" cap="flat">
              <a:solidFill>
                <a:srgbClr val="737572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737572"/>
        </a:fontRef>
        <a:srgbClr val="737572"/>
      </a:tcTxStyle>
      <a:tcStyle>
        <a:tcBdr>
          <a:left>
            <a:ln w="12700" cap="flat">
              <a:solidFill>
                <a:srgbClr val="737572"/>
              </a:solidFill>
              <a:prstDash val="solid"/>
              <a:round/>
            </a:ln>
          </a:left>
          <a:right>
            <a:ln w="12700" cap="flat">
              <a:solidFill>
                <a:srgbClr val="737572"/>
              </a:solidFill>
              <a:prstDash val="solid"/>
              <a:round/>
            </a:ln>
          </a:right>
          <a:top>
            <a:ln w="12700" cap="flat">
              <a:solidFill>
                <a:srgbClr val="737572"/>
              </a:solidFill>
              <a:prstDash val="solid"/>
              <a:round/>
            </a:ln>
          </a:top>
          <a:bottom>
            <a:ln w="12700" cap="flat">
              <a:solidFill>
                <a:srgbClr val="737572"/>
              </a:solidFill>
              <a:prstDash val="solid"/>
              <a:round/>
            </a:ln>
          </a:bottom>
          <a:insideH>
            <a:ln w="12700" cap="flat">
              <a:solidFill>
                <a:srgbClr val="737572"/>
              </a:solidFill>
              <a:prstDash val="solid"/>
              <a:round/>
            </a:ln>
          </a:insideH>
          <a:insideV>
            <a:ln w="12700" cap="flat">
              <a:solidFill>
                <a:srgbClr val="737572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737572"/>
        </a:fontRef>
        <a:srgbClr val="737572"/>
      </a:tcTxStyle>
      <a:tcStyle>
        <a:tcBdr>
          <a:left>
            <a:ln w="12700" cap="flat">
              <a:solidFill>
                <a:srgbClr val="737572"/>
              </a:solidFill>
              <a:prstDash val="solid"/>
              <a:round/>
            </a:ln>
          </a:left>
          <a:right>
            <a:ln w="12700" cap="flat">
              <a:solidFill>
                <a:srgbClr val="737572"/>
              </a:solidFill>
              <a:prstDash val="solid"/>
              <a:round/>
            </a:ln>
          </a:right>
          <a:top>
            <a:ln w="12700" cap="flat">
              <a:solidFill>
                <a:srgbClr val="737572"/>
              </a:solidFill>
              <a:prstDash val="solid"/>
              <a:round/>
            </a:ln>
          </a:top>
          <a:bottom>
            <a:ln w="12700" cap="flat">
              <a:solidFill>
                <a:srgbClr val="737572"/>
              </a:solidFill>
              <a:prstDash val="solid"/>
              <a:round/>
            </a:ln>
          </a:bottom>
          <a:insideH>
            <a:ln w="12700" cap="flat">
              <a:solidFill>
                <a:srgbClr val="737572"/>
              </a:solidFill>
              <a:prstDash val="solid"/>
              <a:round/>
            </a:ln>
          </a:insideH>
          <a:insideV>
            <a:ln w="12700" cap="flat">
              <a:solidFill>
                <a:srgbClr val="737572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737572"/>
        </a:fontRef>
        <a:srgbClr val="737572"/>
      </a:tcTxStyle>
      <a:tcStyle>
        <a:tcBdr>
          <a:left>
            <a:ln w="12700" cap="flat">
              <a:solidFill>
                <a:srgbClr val="737572"/>
              </a:solidFill>
              <a:prstDash val="solid"/>
              <a:round/>
            </a:ln>
          </a:left>
          <a:right>
            <a:ln w="12700" cap="flat">
              <a:solidFill>
                <a:srgbClr val="737572"/>
              </a:solidFill>
              <a:prstDash val="solid"/>
              <a:round/>
            </a:ln>
          </a:right>
          <a:top>
            <a:ln w="12700" cap="flat">
              <a:solidFill>
                <a:srgbClr val="737572"/>
              </a:solidFill>
              <a:prstDash val="solid"/>
              <a:round/>
            </a:ln>
          </a:top>
          <a:bottom>
            <a:ln w="12700" cap="flat">
              <a:solidFill>
                <a:srgbClr val="737572"/>
              </a:solidFill>
              <a:prstDash val="solid"/>
              <a:round/>
            </a:ln>
          </a:bottom>
          <a:insideH>
            <a:ln w="12700" cap="flat">
              <a:solidFill>
                <a:srgbClr val="737572"/>
              </a:solidFill>
              <a:prstDash val="solid"/>
              <a:round/>
            </a:ln>
          </a:insideH>
          <a:insideV>
            <a:ln w="12700" cap="flat">
              <a:solidFill>
                <a:srgbClr val="737572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47"/>
    <p:restoredTop sz="94815"/>
  </p:normalViewPr>
  <p:slideViewPr>
    <p:cSldViewPr snapToGrid="0" snapToObjects="1">
      <p:cViewPr varScale="1">
        <p:scale>
          <a:sx n="32" d="100"/>
          <a:sy n="32" d="100"/>
        </p:scale>
        <p:origin x="97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" name="Shape 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551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768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4D724-5B80-4342-9D7B-8140FAB24EDF}" type="slidenum">
              <a:rPr lang="id-ID" smtClean="0"/>
              <a:t>18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00749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4D724-5B80-4342-9D7B-8140FAB24EDF}" type="slidenum">
              <a:rPr lang="id-ID" smtClean="0"/>
              <a:t>19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0216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53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76363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41304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7"/>
            <a:ext cx="24371300" cy="54863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468005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750311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069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ircle"/>
          <p:cNvSpPr/>
          <p:nvPr/>
        </p:nvSpPr>
        <p:spPr>
          <a:xfrm>
            <a:off x="22432556" y="971902"/>
            <a:ext cx="687535" cy="687535"/>
          </a:xfrm>
          <a:prstGeom prst="ellipse">
            <a:avLst/>
          </a:prstGeom>
          <a:solidFill>
            <a:srgbClr val="566A8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4400"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506726" y="1039540"/>
            <a:ext cx="531130" cy="551145"/>
          </a:xfrm>
          <a:prstGeom prst="rect">
            <a:avLst/>
          </a:prstGeom>
          <a:ln w="12700">
            <a:miter lim="400000"/>
          </a:ln>
        </p:spPr>
        <p:txBody>
          <a:bodyPr wrap="none" lIns="91421" tIns="91421" rIns="91421" bIns="91421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1218564" y="184149"/>
            <a:ext cx="21934171" cy="30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1218564" y="3200400"/>
            <a:ext cx="21934171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</p:sldLayoutIdLst>
  <p:transition spd="med"/>
  <p:txStyles>
    <p:titleStyle>
      <a:lvl1pPr marL="0" marR="0" indent="0" algn="l" defTabSz="182834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737572"/>
          </a:solidFill>
          <a:uFillTx/>
          <a:latin typeface="Sinkin Sans 300 Light"/>
          <a:ea typeface="Sinkin Sans 300 Light"/>
          <a:cs typeface="Sinkin Sans 300 Light"/>
          <a:sym typeface="Sinkin Sans 300 Light"/>
        </a:defRPr>
      </a:lvl1pPr>
      <a:lvl2pPr marL="0" marR="0" indent="228600" algn="l" defTabSz="182834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737572"/>
          </a:solidFill>
          <a:uFillTx/>
          <a:latin typeface="Sinkin Sans 300 Light"/>
          <a:ea typeface="Sinkin Sans 300 Light"/>
          <a:cs typeface="Sinkin Sans 300 Light"/>
          <a:sym typeface="Sinkin Sans 300 Light"/>
        </a:defRPr>
      </a:lvl2pPr>
      <a:lvl3pPr marL="0" marR="0" indent="457200" algn="l" defTabSz="182834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737572"/>
          </a:solidFill>
          <a:uFillTx/>
          <a:latin typeface="Sinkin Sans 300 Light"/>
          <a:ea typeface="Sinkin Sans 300 Light"/>
          <a:cs typeface="Sinkin Sans 300 Light"/>
          <a:sym typeface="Sinkin Sans 300 Light"/>
        </a:defRPr>
      </a:lvl3pPr>
      <a:lvl4pPr marL="0" marR="0" indent="685800" algn="l" defTabSz="182834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737572"/>
          </a:solidFill>
          <a:uFillTx/>
          <a:latin typeface="Sinkin Sans 300 Light"/>
          <a:ea typeface="Sinkin Sans 300 Light"/>
          <a:cs typeface="Sinkin Sans 300 Light"/>
          <a:sym typeface="Sinkin Sans 300 Light"/>
        </a:defRPr>
      </a:lvl4pPr>
      <a:lvl5pPr marL="0" marR="0" indent="914400" algn="l" defTabSz="182834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737572"/>
          </a:solidFill>
          <a:uFillTx/>
          <a:latin typeface="Sinkin Sans 300 Light"/>
          <a:ea typeface="Sinkin Sans 300 Light"/>
          <a:cs typeface="Sinkin Sans 300 Light"/>
          <a:sym typeface="Sinkin Sans 300 Light"/>
        </a:defRPr>
      </a:lvl5pPr>
      <a:lvl6pPr marL="0" marR="0" indent="1143000" algn="l" defTabSz="182834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737572"/>
          </a:solidFill>
          <a:uFillTx/>
          <a:latin typeface="Sinkin Sans 300 Light"/>
          <a:ea typeface="Sinkin Sans 300 Light"/>
          <a:cs typeface="Sinkin Sans 300 Light"/>
          <a:sym typeface="Sinkin Sans 300 Light"/>
        </a:defRPr>
      </a:lvl6pPr>
      <a:lvl7pPr marL="0" marR="0" indent="1371600" algn="l" defTabSz="182834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737572"/>
          </a:solidFill>
          <a:uFillTx/>
          <a:latin typeface="Sinkin Sans 300 Light"/>
          <a:ea typeface="Sinkin Sans 300 Light"/>
          <a:cs typeface="Sinkin Sans 300 Light"/>
          <a:sym typeface="Sinkin Sans 300 Light"/>
        </a:defRPr>
      </a:lvl7pPr>
      <a:lvl8pPr marL="0" marR="0" indent="1600200" algn="l" defTabSz="182834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737572"/>
          </a:solidFill>
          <a:uFillTx/>
          <a:latin typeface="Sinkin Sans 300 Light"/>
          <a:ea typeface="Sinkin Sans 300 Light"/>
          <a:cs typeface="Sinkin Sans 300 Light"/>
          <a:sym typeface="Sinkin Sans 300 Light"/>
        </a:defRPr>
      </a:lvl8pPr>
      <a:lvl9pPr marL="0" marR="0" indent="1828800" algn="l" defTabSz="182834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737572"/>
          </a:solidFill>
          <a:uFillTx/>
          <a:latin typeface="Sinkin Sans 300 Light"/>
          <a:ea typeface="Sinkin Sans 300 Light"/>
          <a:cs typeface="Sinkin Sans 300 Light"/>
          <a:sym typeface="Sinkin Sans 300 Light"/>
        </a:defRPr>
      </a:lvl9pPr>
    </p:titleStyle>
    <p:bodyStyle>
      <a:lvl1pPr marL="0" marR="0" indent="0" algn="l" defTabSz="182834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737572"/>
          </a:solidFill>
          <a:uFillTx/>
          <a:latin typeface="Sinkin Sans 300 Light"/>
          <a:ea typeface="Sinkin Sans 300 Light"/>
          <a:cs typeface="Sinkin Sans 300 Light"/>
          <a:sym typeface="Sinkin Sans 300 Light"/>
        </a:defRPr>
      </a:lvl1pPr>
      <a:lvl2pPr marL="0" marR="0" indent="914171" algn="l" defTabSz="182834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737572"/>
          </a:solidFill>
          <a:uFillTx/>
          <a:latin typeface="Sinkin Sans 300 Light"/>
          <a:ea typeface="Sinkin Sans 300 Light"/>
          <a:cs typeface="Sinkin Sans 300 Light"/>
          <a:sym typeface="Sinkin Sans 300 Light"/>
        </a:defRPr>
      </a:lvl2pPr>
      <a:lvl3pPr marL="0" marR="0" indent="1828342" algn="l" defTabSz="182834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737572"/>
          </a:solidFill>
          <a:uFillTx/>
          <a:latin typeface="Sinkin Sans 300 Light"/>
          <a:ea typeface="Sinkin Sans 300 Light"/>
          <a:cs typeface="Sinkin Sans 300 Light"/>
          <a:sym typeface="Sinkin Sans 300 Light"/>
        </a:defRPr>
      </a:lvl3pPr>
      <a:lvl4pPr marL="0" marR="0" indent="2742514" algn="l" defTabSz="182834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737572"/>
          </a:solidFill>
          <a:uFillTx/>
          <a:latin typeface="Sinkin Sans 300 Light"/>
          <a:ea typeface="Sinkin Sans 300 Light"/>
          <a:cs typeface="Sinkin Sans 300 Light"/>
          <a:sym typeface="Sinkin Sans 300 Light"/>
        </a:defRPr>
      </a:lvl4pPr>
      <a:lvl5pPr marL="0" marR="0" indent="3656684" algn="l" defTabSz="182834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737572"/>
          </a:solidFill>
          <a:uFillTx/>
          <a:latin typeface="Sinkin Sans 300 Light"/>
          <a:ea typeface="Sinkin Sans 300 Light"/>
          <a:cs typeface="Sinkin Sans 300 Light"/>
          <a:sym typeface="Sinkin Sans 300 Light"/>
        </a:defRPr>
      </a:lvl5pPr>
      <a:lvl6pPr marL="0" marR="0" indent="4570857" algn="l" defTabSz="182834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737572"/>
          </a:solidFill>
          <a:uFillTx/>
          <a:latin typeface="Sinkin Sans 300 Light"/>
          <a:ea typeface="Sinkin Sans 300 Light"/>
          <a:cs typeface="Sinkin Sans 300 Light"/>
          <a:sym typeface="Sinkin Sans 300 Light"/>
        </a:defRPr>
      </a:lvl6pPr>
      <a:lvl7pPr marL="0" marR="0" indent="5485028" algn="l" defTabSz="182834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737572"/>
          </a:solidFill>
          <a:uFillTx/>
          <a:latin typeface="Sinkin Sans 300 Light"/>
          <a:ea typeface="Sinkin Sans 300 Light"/>
          <a:cs typeface="Sinkin Sans 300 Light"/>
          <a:sym typeface="Sinkin Sans 300 Light"/>
        </a:defRPr>
      </a:lvl7pPr>
      <a:lvl8pPr marL="0" marR="0" indent="6399199" algn="l" defTabSz="182834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737572"/>
          </a:solidFill>
          <a:uFillTx/>
          <a:latin typeface="Sinkin Sans 300 Light"/>
          <a:ea typeface="Sinkin Sans 300 Light"/>
          <a:cs typeface="Sinkin Sans 300 Light"/>
          <a:sym typeface="Sinkin Sans 300 Light"/>
        </a:defRPr>
      </a:lvl8pPr>
      <a:lvl9pPr marL="0" marR="0" indent="7313370" algn="l" defTabSz="182834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737572"/>
          </a:solidFill>
          <a:uFillTx/>
          <a:latin typeface="Sinkin Sans 300 Light"/>
          <a:ea typeface="Sinkin Sans 300 Light"/>
          <a:cs typeface="Sinkin Sans 300 Light"/>
          <a:sym typeface="Sinkin Sans 300 Light"/>
        </a:defRPr>
      </a:lvl9pPr>
    </p:bodyStyle>
    <p:otherStyle>
      <a:lvl1pPr marL="0" marR="0" indent="0" algn="ct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inkin Sans 300 Light"/>
        </a:defRPr>
      </a:lvl1pPr>
      <a:lvl2pPr marL="0" marR="0" indent="228600" algn="ct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inkin Sans 300 Light"/>
        </a:defRPr>
      </a:lvl2pPr>
      <a:lvl3pPr marL="0" marR="0" indent="457200" algn="ct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inkin Sans 300 Light"/>
        </a:defRPr>
      </a:lvl3pPr>
      <a:lvl4pPr marL="0" marR="0" indent="685800" algn="ct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inkin Sans 300 Light"/>
        </a:defRPr>
      </a:lvl4pPr>
      <a:lvl5pPr marL="0" marR="0" indent="914400" algn="ct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inkin Sans 300 Light"/>
        </a:defRPr>
      </a:lvl5pPr>
      <a:lvl6pPr marL="0" marR="0" indent="1143000" algn="ct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inkin Sans 300 Light"/>
        </a:defRPr>
      </a:lvl6pPr>
      <a:lvl7pPr marL="0" marR="0" indent="1371600" algn="ct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inkin Sans 300 Light"/>
        </a:defRPr>
      </a:lvl7pPr>
      <a:lvl8pPr marL="0" marR="0" indent="1600200" algn="ct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inkin Sans 300 Light"/>
        </a:defRPr>
      </a:lvl8pPr>
      <a:lvl9pPr marL="0" marR="0" indent="1828800" algn="ct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inkin Sans 300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jpeg"/><Relationship Id="rId18" Type="http://schemas.openxmlformats.org/officeDocument/2006/relationships/image" Target="../media/image64.jpeg"/><Relationship Id="rId26" Type="http://schemas.openxmlformats.org/officeDocument/2006/relationships/image" Target="../media/image71.jpeg"/><Relationship Id="rId39" Type="http://schemas.openxmlformats.org/officeDocument/2006/relationships/image" Target="../media/image84.jpeg"/><Relationship Id="rId21" Type="http://schemas.openxmlformats.org/officeDocument/2006/relationships/image" Target="../media/image67.png"/><Relationship Id="rId34" Type="http://schemas.openxmlformats.org/officeDocument/2006/relationships/image" Target="../media/image79.jpg"/><Relationship Id="rId42" Type="http://schemas.openxmlformats.org/officeDocument/2006/relationships/image" Target="../media/image87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2.png"/><Relationship Id="rId20" Type="http://schemas.openxmlformats.org/officeDocument/2006/relationships/image" Target="../media/image66.gif"/><Relationship Id="rId29" Type="http://schemas.openxmlformats.org/officeDocument/2006/relationships/image" Target="../media/image74.jpeg"/><Relationship Id="rId41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57.png"/><Relationship Id="rId24" Type="http://schemas.openxmlformats.org/officeDocument/2006/relationships/image" Target="../media/image69.jpeg"/><Relationship Id="rId32" Type="http://schemas.openxmlformats.org/officeDocument/2006/relationships/image" Target="../media/image77.jpeg"/><Relationship Id="rId37" Type="http://schemas.openxmlformats.org/officeDocument/2006/relationships/image" Target="../media/image82.jpeg"/><Relationship Id="rId40" Type="http://schemas.openxmlformats.org/officeDocument/2006/relationships/image" Target="../media/image85.jpeg"/><Relationship Id="rId5" Type="http://schemas.openxmlformats.org/officeDocument/2006/relationships/image" Target="../media/image52.png"/><Relationship Id="rId15" Type="http://schemas.openxmlformats.org/officeDocument/2006/relationships/image" Target="../media/image61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10" Type="http://schemas.openxmlformats.org/officeDocument/2006/relationships/image" Target="../media/image56.png"/><Relationship Id="rId19" Type="http://schemas.openxmlformats.org/officeDocument/2006/relationships/image" Target="../media/image65.jpeg"/><Relationship Id="rId31" Type="http://schemas.openxmlformats.org/officeDocument/2006/relationships/image" Target="../media/image76.jpeg"/><Relationship Id="rId4" Type="http://schemas.openxmlformats.org/officeDocument/2006/relationships/image" Target="../media/image51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41.jpeg"/><Relationship Id="rId27" Type="http://schemas.openxmlformats.org/officeDocument/2006/relationships/image" Target="../media/image72.jpeg"/><Relationship Id="rId30" Type="http://schemas.openxmlformats.org/officeDocument/2006/relationships/image" Target="../media/image75.jpg"/><Relationship Id="rId35" Type="http://schemas.openxmlformats.org/officeDocument/2006/relationships/image" Target="../media/image80.png"/><Relationship Id="rId43" Type="http://schemas.openxmlformats.org/officeDocument/2006/relationships/image" Target="../media/image88.jpeg"/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12" Type="http://schemas.openxmlformats.org/officeDocument/2006/relationships/image" Target="../media/image58.png"/><Relationship Id="rId17" Type="http://schemas.openxmlformats.org/officeDocument/2006/relationships/image" Target="../media/image63.jpe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png"/><Relationship Id="rId9" Type="http://schemas.openxmlformats.org/officeDocument/2006/relationships/image" Target="../media/image10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g"/><Relationship Id="rId7" Type="http://schemas.openxmlformats.org/officeDocument/2006/relationships/image" Target="../media/image119.jpe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jp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2.jpeg"/><Relationship Id="rId7" Type="http://schemas.openxmlformats.org/officeDocument/2006/relationships/image" Target="../media/image125.jp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Relationship Id="rId9" Type="http://schemas.openxmlformats.org/officeDocument/2006/relationships/image" Target="../media/image1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5" Type="http://schemas.openxmlformats.org/officeDocument/2006/relationships/image" Target="../media/image134.jpg"/><Relationship Id="rId4" Type="http://schemas.openxmlformats.org/officeDocument/2006/relationships/image" Target="../media/image13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3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jpeg"/><Relationship Id="rId7" Type="http://schemas.openxmlformats.org/officeDocument/2006/relationships/image" Target="../media/image143.pn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8.jpeg"/><Relationship Id="rId7" Type="http://schemas.openxmlformats.org/officeDocument/2006/relationships/image" Target="../media/image7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jpeg"/><Relationship Id="rId5" Type="http://schemas.openxmlformats.org/officeDocument/2006/relationships/image" Target="../media/image143.png"/><Relationship Id="rId4" Type="http://schemas.openxmlformats.org/officeDocument/2006/relationships/image" Target="../media/image14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3.jpeg"/><Relationship Id="rId7" Type="http://schemas.openxmlformats.org/officeDocument/2006/relationships/image" Target="../media/image58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zdigi.com" TargetMode="External"/><Relationship Id="rId2" Type="http://schemas.openxmlformats.org/officeDocument/2006/relationships/hyperlink" Target="mailto:buranamee@genzdigi.com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7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jpeg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617978" y="1039540"/>
            <a:ext cx="308626" cy="55114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22" name="COMPANY CREDENTIAL"/>
          <p:cNvSpPr txBox="1"/>
          <p:nvPr/>
        </p:nvSpPr>
        <p:spPr>
          <a:xfrm>
            <a:off x="11367575" y="4231639"/>
            <a:ext cx="12612865" cy="356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ts val="14000"/>
              </a:lnSpc>
              <a:defRPr sz="11500">
                <a:solidFill>
                  <a:srgbClr val="445469"/>
                </a:solidFill>
                <a:latin typeface="Sinkin Sans 700 Bold"/>
                <a:ea typeface="Sinkin Sans 700 Bold"/>
                <a:cs typeface="Sinkin Sans 700 Bold"/>
                <a:sym typeface="Sinkin Sans 700 Bold"/>
              </a:defRPr>
            </a:pPr>
            <a:r>
              <a:t>COMPANY</a:t>
            </a:r>
            <a:br/>
            <a:r>
              <a:t>CREDENTIAL</a:t>
            </a:r>
          </a:p>
        </p:txBody>
      </p:sp>
      <p:sp>
        <p:nvSpPr>
          <p:cNvPr id="23" name="Digital Advertising | Online Marketing Solutions"/>
          <p:cNvSpPr txBox="1"/>
          <p:nvPr/>
        </p:nvSpPr>
        <p:spPr>
          <a:xfrm>
            <a:off x="2675396" y="9090347"/>
            <a:ext cx="20188908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800">
                <a:latin typeface="Sinkin Sans 300 Light"/>
                <a:ea typeface="Sinkin Sans 300 Light"/>
                <a:cs typeface="Sinkin Sans 300 Light"/>
                <a:sym typeface="Sinkin Sans 300 Light"/>
              </a:defRPr>
            </a:lvl1pPr>
          </a:lstStyle>
          <a:p>
            <a:r>
              <a:t>              Digital Advertising | Online Marketing Solutions</a:t>
            </a:r>
          </a:p>
        </p:txBody>
      </p:sp>
      <p:pic>
        <p:nvPicPr>
          <p:cNvPr id="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77600" y="3657531"/>
            <a:ext cx="308625" cy="471755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5019FC-415B-408F-8FDB-B78982338A23}"/>
              </a:ext>
            </a:extLst>
          </p:cNvPr>
          <p:cNvSpPr/>
          <p:nvPr/>
        </p:nvSpPr>
        <p:spPr>
          <a:xfrm>
            <a:off x="2269500" y="5217687"/>
            <a:ext cx="82460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5400" dirty="0">
                <a:solidFill>
                  <a:schemeClr val="accent2"/>
                </a:solidFill>
              </a:rPr>
              <a:t>Results Management Group</a:t>
            </a:r>
            <a:endParaRPr lang="en-US" sz="5400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512822" y="1039540"/>
            <a:ext cx="518938" cy="55114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50" name="Manage and Optimize campaigns"/>
          <p:cNvSpPr txBox="1"/>
          <p:nvPr/>
        </p:nvSpPr>
        <p:spPr>
          <a:xfrm>
            <a:off x="8473947" y="2013710"/>
            <a:ext cx="7423405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200">
                <a:latin typeface="Sinkin Sans 300 Light"/>
                <a:ea typeface="Sinkin Sans 300 Light"/>
                <a:cs typeface="Sinkin Sans 300 Light"/>
                <a:sym typeface="Sinkin Sans 300 Light"/>
              </a:defRPr>
            </a:lvl1pPr>
          </a:lstStyle>
          <a:p>
            <a:r>
              <a:t>Manage and Optimize campaigns</a:t>
            </a:r>
          </a:p>
        </p:txBody>
      </p:sp>
      <p:sp>
        <p:nvSpPr>
          <p:cNvPr id="151" name="OUR SERVICE"/>
          <p:cNvSpPr txBox="1"/>
          <p:nvPr/>
        </p:nvSpPr>
        <p:spPr>
          <a:xfrm>
            <a:off x="9680724" y="1156919"/>
            <a:ext cx="5177233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800">
                <a:solidFill>
                  <a:srgbClr val="445469"/>
                </a:solidFill>
                <a:latin typeface="Sinkin Sans 600 SemiBold"/>
                <a:ea typeface="Sinkin Sans 600 SemiBold"/>
                <a:cs typeface="Sinkin Sans 600 SemiBold"/>
                <a:sym typeface="Sinkin Sans 600 SemiBold"/>
              </a:defRPr>
            </a:lvl1pPr>
          </a:lstStyle>
          <a:p>
            <a:r>
              <a:t>OUR SERVICE</a:t>
            </a:r>
          </a:p>
        </p:txBody>
      </p:sp>
      <p:pic>
        <p:nvPicPr>
          <p:cNvPr id="152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l="24902" r="30397"/>
          <a:stretch/>
        </p:blipFill>
        <p:spPr>
          <a:xfrm>
            <a:off x="6945549" y="3784600"/>
            <a:ext cx="10019489" cy="806050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EDA7D724-D96A-4BD8-9C68-B605A6FFA0A8}"/>
              </a:ext>
            </a:extLst>
          </p:cNvPr>
          <p:cNvSpPr txBox="1"/>
          <p:nvPr/>
        </p:nvSpPr>
        <p:spPr>
          <a:xfrm>
            <a:off x="2028948" y="4063094"/>
            <a:ext cx="4780413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914400" hangingPunct="1"/>
            <a:r>
              <a:rPr lang="en-US" b="1" kern="1200" dirty="0">
                <a:solidFill>
                  <a:srgbClr val="EA8132"/>
                </a:solidFill>
                <a:latin typeface="Ubuntu"/>
              </a:rPr>
              <a:t>Facebook Page PR</a:t>
            </a:r>
            <a:endParaRPr lang="en-US" sz="800" b="1" kern="1200" dirty="0">
              <a:solidFill>
                <a:srgbClr val="EA8132"/>
              </a:solidFill>
              <a:latin typeface="Ubuntu"/>
            </a:endParaRPr>
          </a:p>
          <a:p>
            <a:pPr algn="r" defTabSz="914400" hangingPunct="1"/>
            <a:endParaRPr lang="en-US" sz="1200" kern="1200" dirty="0">
              <a:solidFill>
                <a:srgbClr val="8C0C04"/>
              </a:solidFill>
              <a:latin typeface="Ubuntu"/>
            </a:endParaRPr>
          </a:p>
          <a:p>
            <a:pPr algn="r" defTabSz="914400" hangingPunct="1"/>
            <a:r>
              <a:rPr lang="en-US" sz="2800" i="1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Coordinate with Facebook page</a:t>
            </a:r>
          </a:p>
          <a:p>
            <a:pPr algn="r" defTabSz="914400" hangingPunct="1"/>
            <a:r>
              <a:rPr lang="en-US" sz="2800" i="1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Owner which influenced.</a:t>
            </a:r>
          </a:p>
          <a:p>
            <a:pPr algn="r" defTabSz="914400" hangingPunct="1"/>
            <a:r>
              <a:rPr lang="en-US" sz="2800" i="1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For reaching your audience.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30F01FD-31ED-415F-8F34-3142C3D14533}"/>
              </a:ext>
            </a:extLst>
          </p:cNvPr>
          <p:cNvSpPr txBox="1"/>
          <p:nvPr/>
        </p:nvSpPr>
        <p:spPr>
          <a:xfrm>
            <a:off x="1556426" y="6968466"/>
            <a:ext cx="5252935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914400" hangingPunct="1"/>
            <a:r>
              <a:rPr lang="en-US" b="1" kern="1200" dirty="0">
                <a:solidFill>
                  <a:srgbClr val="EA8132"/>
                </a:solidFill>
                <a:latin typeface="Ubuntu"/>
              </a:rPr>
              <a:t>Content Creator</a:t>
            </a:r>
            <a:endParaRPr lang="en-US" sz="800" b="1" kern="1200" dirty="0">
              <a:solidFill>
                <a:srgbClr val="EA8132"/>
              </a:solidFill>
              <a:latin typeface="Ubuntu"/>
            </a:endParaRPr>
          </a:p>
          <a:p>
            <a:pPr algn="r" defTabSz="914400" hangingPunct="1"/>
            <a:endParaRPr lang="en-US" sz="1200" kern="1200" dirty="0">
              <a:solidFill>
                <a:srgbClr val="8C0C04"/>
              </a:solidFill>
              <a:latin typeface="Ubuntu"/>
            </a:endParaRPr>
          </a:p>
          <a:p>
            <a:pPr algn="r" defTabSz="914400" hangingPunct="1"/>
            <a:r>
              <a:rPr lang="en-US" sz="2800" i="1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Providing for Facebook page,</a:t>
            </a:r>
          </a:p>
          <a:p>
            <a:pPr algn="r" defTabSz="914400" hangingPunct="1"/>
            <a:r>
              <a:rPr lang="en-US" sz="2800" i="1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Websites and others platform.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050A69F4-305F-4CAF-B92F-C77ACA71A7CB}"/>
              </a:ext>
            </a:extLst>
          </p:cNvPr>
          <p:cNvSpPr txBox="1"/>
          <p:nvPr/>
        </p:nvSpPr>
        <p:spPr>
          <a:xfrm>
            <a:off x="2028947" y="10008766"/>
            <a:ext cx="4780413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914400" hangingPunct="1"/>
            <a:r>
              <a:rPr lang="en-US" b="1" kern="1200" dirty="0">
                <a:solidFill>
                  <a:srgbClr val="EA8132"/>
                </a:solidFill>
                <a:latin typeface="Ubuntu"/>
              </a:rPr>
              <a:t>Google Analytics</a:t>
            </a:r>
            <a:endParaRPr lang="en-US" sz="800" b="1" kern="1200" dirty="0">
              <a:solidFill>
                <a:srgbClr val="EA8132"/>
              </a:solidFill>
              <a:latin typeface="Ubuntu"/>
            </a:endParaRPr>
          </a:p>
          <a:p>
            <a:pPr algn="r" defTabSz="914400" hangingPunct="1"/>
            <a:endParaRPr lang="en-US" sz="1200" kern="1200" dirty="0">
              <a:solidFill>
                <a:srgbClr val="8C0C04"/>
              </a:solidFill>
              <a:latin typeface="Ubuntu"/>
            </a:endParaRPr>
          </a:p>
          <a:p>
            <a:pPr algn="r" defTabSz="914400" hangingPunct="1"/>
            <a:r>
              <a:rPr lang="en-US" sz="2800" i="1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Measure your websites and</a:t>
            </a:r>
          </a:p>
          <a:p>
            <a:pPr algn="r" defTabSz="914400" hangingPunct="1"/>
            <a:r>
              <a:rPr lang="en-US" sz="2800" i="1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Analyze your data.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1B72091A-1183-41F9-85C5-B1B6B06DE906}"/>
              </a:ext>
            </a:extLst>
          </p:cNvPr>
          <p:cNvSpPr txBox="1"/>
          <p:nvPr/>
        </p:nvSpPr>
        <p:spPr>
          <a:xfrm>
            <a:off x="17112306" y="6888853"/>
            <a:ext cx="5230046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b="1" kern="1200" dirty="0">
                <a:solidFill>
                  <a:srgbClr val="EA8132"/>
                </a:solidFill>
                <a:latin typeface="Ubuntu"/>
              </a:rPr>
              <a:t>Influencers</a:t>
            </a:r>
            <a:endParaRPr lang="en-US" sz="800" b="1" kern="1200" dirty="0">
              <a:solidFill>
                <a:srgbClr val="EA8132"/>
              </a:solidFill>
              <a:latin typeface="Ubuntu"/>
            </a:endParaRPr>
          </a:p>
          <a:p>
            <a:pPr defTabSz="914400" hangingPunct="1"/>
            <a:endParaRPr lang="en-US" sz="1200" kern="1200" dirty="0">
              <a:solidFill>
                <a:srgbClr val="8C0C04"/>
              </a:solidFill>
              <a:latin typeface="Ubuntu"/>
            </a:endParaRPr>
          </a:p>
          <a:p>
            <a:pPr defTabSz="914400" hangingPunct="1"/>
            <a:r>
              <a:rPr lang="en-US" sz="2800" i="1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Coordinate with people who</a:t>
            </a:r>
          </a:p>
          <a:p>
            <a:pPr defTabSz="914400" hangingPunct="1"/>
            <a:r>
              <a:rPr lang="en-US" sz="2800" i="1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Influence with consumers.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3407947E-43B6-4DD5-9572-C67E1D3F2270}"/>
              </a:ext>
            </a:extLst>
          </p:cNvPr>
          <p:cNvSpPr txBox="1"/>
          <p:nvPr/>
        </p:nvSpPr>
        <p:spPr>
          <a:xfrm>
            <a:off x="17112305" y="9778473"/>
            <a:ext cx="5611507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b="1" kern="1200" dirty="0">
                <a:solidFill>
                  <a:srgbClr val="EA8132"/>
                </a:solidFill>
                <a:latin typeface="Ubuntu"/>
              </a:rPr>
              <a:t>Programmatic</a:t>
            </a:r>
            <a:endParaRPr lang="en-US" sz="800" b="1" kern="1200" dirty="0">
              <a:solidFill>
                <a:srgbClr val="EA8132"/>
              </a:solidFill>
              <a:latin typeface="Ubuntu"/>
            </a:endParaRPr>
          </a:p>
          <a:p>
            <a:pPr defTabSz="914400" hangingPunct="1"/>
            <a:endParaRPr lang="en-US" sz="1200" kern="1200" dirty="0">
              <a:solidFill>
                <a:srgbClr val="8C0C04"/>
              </a:solidFill>
              <a:latin typeface="Ubuntu"/>
            </a:endParaRPr>
          </a:p>
          <a:p>
            <a:pPr defTabSz="914400" hangingPunct="1"/>
            <a:r>
              <a:rPr lang="en-US" sz="2800" i="1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Provides 3</a:t>
            </a:r>
            <a:r>
              <a:rPr lang="en-US" sz="2800" i="1" kern="1200" baseline="300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rd</a:t>
            </a:r>
            <a:r>
              <a:rPr lang="en-US" sz="2800" i="1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 party platform for</a:t>
            </a:r>
          </a:p>
          <a:p>
            <a:pPr defTabSz="914400" hangingPunct="1"/>
            <a:r>
              <a:rPr lang="en-US" sz="2800" i="1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Tracking campaign performance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1498A74F-6124-834F-9ACC-49307A3B9535}"/>
              </a:ext>
            </a:extLst>
          </p:cNvPr>
          <p:cNvSpPr txBox="1"/>
          <p:nvPr/>
        </p:nvSpPr>
        <p:spPr>
          <a:xfrm>
            <a:off x="17101225" y="4063094"/>
            <a:ext cx="6396727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b="1" kern="1200" dirty="0">
                <a:solidFill>
                  <a:srgbClr val="EA8132"/>
                </a:solidFill>
                <a:latin typeface="Ubuntu"/>
              </a:rPr>
              <a:t>Paid Media Management</a:t>
            </a:r>
            <a:endParaRPr lang="en-US" sz="800" b="1" kern="1200" dirty="0">
              <a:solidFill>
                <a:srgbClr val="EA8132"/>
              </a:solidFill>
              <a:latin typeface="Ubuntu"/>
            </a:endParaRPr>
          </a:p>
          <a:p>
            <a:pPr defTabSz="914400" hangingPunct="1"/>
            <a:endParaRPr lang="en-US" sz="1200" kern="1200" dirty="0">
              <a:solidFill>
                <a:srgbClr val="8C0C04"/>
              </a:solidFill>
              <a:latin typeface="Ubuntu"/>
            </a:endParaRPr>
          </a:p>
          <a:p>
            <a:pPr defTabSz="914400" hangingPunct="1"/>
            <a:r>
              <a:rPr lang="en-US" sz="2800" i="1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Manage and Control your budget for maximum benefit.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AD417D-51C0-5048-BF4B-CD1328477D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5" b="11851"/>
          <a:stretch/>
        </p:blipFill>
        <p:spPr>
          <a:xfrm>
            <a:off x="20" y="10"/>
            <a:ext cx="24371280" cy="13715990"/>
          </a:xfrm>
          <a:prstGeom prst="rect">
            <a:avLst/>
          </a:prstGeom>
        </p:spPr>
      </p:pic>
      <p:sp>
        <p:nvSpPr>
          <p:cNvPr id="5" name="OUR…">
            <a:extLst>
              <a:ext uri="{FF2B5EF4-FFF2-40B4-BE49-F238E27FC236}">
                <a16:creationId xmlns:a16="http://schemas.microsoft.com/office/drawing/2014/main" id="{3AF4D62F-0F15-D54F-B441-9BD013DCACE1}"/>
              </a:ext>
            </a:extLst>
          </p:cNvPr>
          <p:cNvSpPr txBox="1"/>
          <p:nvPr/>
        </p:nvSpPr>
        <p:spPr>
          <a:xfrm rot="20982871">
            <a:off x="5200196" y="2823055"/>
            <a:ext cx="8416515" cy="2927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ts val="11500"/>
              </a:lnSpc>
              <a:defRPr sz="11000">
                <a:solidFill>
                  <a:srgbClr val="FFFFFF"/>
                </a:solidFill>
                <a:latin typeface="Sinkin Sans 700 Bold"/>
                <a:ea typeface="Sinkin Sans 700 Bold"/>
                <a:cs typeface="Sinkin Sans 700 Bold"/>
                <a:sym typeface="Sinkin Sans 700 Bold"/>
              </a:defRPr>
            </a:pPr>
            <a:r>
              <a:rPr lang="en-US" sz="6600" dirty="0">
                <a:solidFill>
                  <a:schemeClr val="bg2">
                    <a:lumMod val="50000"/>
                  </a:schemeClr>
                </a:solidFill>
              </a:rPr>
              <a:t>SOCIAL MONITORING</a:t>
            </a:r>
            <a:endParaRPr sz="6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Picture 2" descr="Related image">
            <a:extLst>
              <a:ext uri="{FF2B5EF4-FFF2-40B4-BE49-F238E27FC236}">
                <a16:creationId xmlns:a16="http://schemas.microsoft.com/office/drawing/2014/main" id="{7F16E224-5BCC-854F-86A2-D3CCA32F1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91" b="26696"/>
          <a:stretch/>
        </p:blipFill>
        <p:spPr bwMode="auto">
          <a:xfrm rot="20922800">
            <a:off x="5060839" y="7463731"/>
            <a:ext cx="2261448" cy="77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OBVOC">
            <a:extLst>
              <a:ext uri="{FF2B5EF4-FFF2-40B4-BE49-F238E27FC236}">
                <a16:creationId xmlns:a16="http://schemas.microsoft.com/office/drawing/2014/main" id="{A5333666-CCFD-1B4C-AFDD-D9562B4B9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3523">
            <a:off x="7404289" y="6971454"/>
            <a:ext cx="2605115" cy="77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ไม่มีข้อความกำกับภาพอัตโนมัติ">
            <a:extLst>
              <a:ext uri="{FF2B5EF4-FFF2-40B4-BE49-F238E27FC236}">
                <a16:creationId xmlns:a16="http://schemas.microsoft.com/office/drawing/2014/main" id="{D3141DFA-64ED-FC42-B21E-E6C1ABE5E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2710">
            <a:off x="10044214" y="5926717"/>
            <a:ext cx="1918091" cy="191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th3re">
            <a:extLst>
              <a:ext uri="{FF2B5EF4-FFF2-40B4-BE49-F238E27FC236}">
                <a16:creationId xmlns:a16="http://schemas.microsoft.com/office/drawing/2014/main" id="{9C25356F-F6F7-8949-B6CE-70C392885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7093">
            <a:off x="12178605" y="6018078"/>
            <a:ext cx="2143956" cy="60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UR…">
            <a:extLst>
              <a:ext uri="{FF2B5EF4-FFF2-40B4-BE49-F238E27FC236}">
                <a16:creationId xmlns:a16="http://schemas.microsoft.com/office/drawing/2014/main" id="{B6B7D843-A981-FE46-95AC-10AF8378BE11}"/>
              </a:ext>
            </a:extLst>
          </p:cNvPr>
          <p:cNvSpPr txBox="1"/>
          <p:nvPr/>
        </p:nvSpPr>
        <p:spPr>
          <a:xfrm rot="20982871">
            <a:off x="16415318" y="5422221"/>
            <a:ext cx="2938289" cy="2927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ts val="11500"/>
              </a:lnSpc>
              <a:defRPr sz="11000">
                <a:solidFill>
                  <a:srgbClr val="FFFFFF"/>
                </a:solidFill>
                <a:latin typeface="Sinkin Sans 700 Bold"/>
                <a:ea typeface="Sinkin Sans 700 Bold"/>
                <a:cs typeface="Sinkin Sans 700 Bold"/>
                <a:sym typeface="Sinkin Sans 700 Bold"/>
              </a:defRPr>
            </a:pPr>
            <a:r>
              <a:rPr lang="en-US" sz="4000" dirty="0">
                <a:solidFill>
                  <a:schemeClr val="bg2">
                    <a:lumMod val="50000"/>
                  </a:schemeClr>
                </a:solidFill>
              </a:rPr>
              <a:t>YOUR </a:t>
            </a:r>
          </a:p>
          <a:p>
            <a:pPr algn="ctr">
              <a:lnSpc>
                <a:spcPts val="11500"/>
              </a:lnSpc>
              <a:defRPr sz="11000">
                <a:solidFill>
                  <a:srgbClr val="FFFFFF"/>
                </a:solidFill>
                <a:latin typeface="Sinkin Sans 700 Bold"/>
                <a:ea typeface="Sinkin Sans 700 Bold"/>
                <a:cs typeface="Sinkin Sans 700 Bold"/>
                <a:sym typeface="Sinkin Sans 700 Bold"/>
              </a:defRPr>
            </a:pPr>
            <a:r>
              <a:rPr lang="en-US" sz="4000" dirty="0">
                <a:solidFill>
                  <a:schemeClr val="bg2">
                    <a:lumMod val="50000"/>
                  </a:schemeClr>
                </a:solidFill>
              </a:rPr>
              <a:t>BRAND</a:t>
            </a:r>
            <a:endParaRPr sz="4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5851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41BE2D-FF35-D14D-AB0C-2262E8B74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030"/>
            <a:ext cx="24371300" cy="1250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7289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08E033-5D8D-F047-A5B4-67B961C28E8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12709652"/>
            <a:ext cx="8225314" cy="729870"/>
          </a:xfrm>
        </p:spPr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FE5A59-EC5E-C34D-8109-A3E8BE56982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1320809" y="12709652"/>
            <a:ext cx="617438" cy="553959"/>
          </a:xfrm>
        </p:spPr>
        <p:txBody>
          <a:bodyPr/>
          <a:lstStyle/>
          <a:p>
            <a:fld id="{D1C956B5-E543-468B-83B1-1736B3F78F68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095064-12D1-754B-B25E-53BF0A322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84"/>
            <a:ext cx="24371300" cy="1259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0494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507640" y="1039540"/>
            <a:ext cx="529301" cy="55114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155" name="Rectangle"/>
          <p:cNvSpPr/>
          <p:nvPr/>
        </p:nvSpPr>
        <p:spPr>
          <a:xfrm>
            <a:off x="-1" y="0"/>
            <a:ext cx="24377654" cy="13716000"/>
          </a:xfrm>
          <a:prstGeom prst="rect">
            <a:avLst/>
          </a:prstGeom>
          <a:solidFill>
            <a:srgbClr val="242C35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156" name="Circle"/>
          <p:cNvSpPr/>
          <p:nvPr/>
        </p:nvSpPr>
        <p:spPr>
          <a:xfrm>
            <a:off x="7123721" y="1770035"/>
            <a:ext cx="10175927" cy="10175928"/>
          </a:xfrm>
          <a:prstGeom prst="ellipse">
            <a:avLst/>
          </a:prstGeom>
          <a:gradFill>
            <a:gsLst>
              <a:gs pos="0">
                <a:srgbClr val="EB6179"/>
              </a:gs>
              <a:gs pos="50000">
                <a:srgbClr val="EF3D61"/>
              </a:gs>
              <a:gs pos="100000">
                <a:srgbClr val="DD2D50"/>
              </a:gs>
            </a:gsLst>
            <a:lin ang="5400000"/>
          </a:gradFill>
          <a:ln w="6350">
            <a:solidFill>
              <a:srgbClr val="E74566"/>
            </a:solidFill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7" name="OUR…"/>
          <p:cNvSpPr txBox="1"/>
          <p:nvPr/>
        </p:nvSpPr>
        <p:spPr>
          <a:xfrm>
            <a:off x="7588936" y="4292763"/>
            <a:ext cx="8983480" cy="4446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ts val="11500"/>
              </a:lnSpc>
              <a:defRPr sz="11000">
                <a:solidFill>
                  <a:srgbClr val="FFFFFF"/>
                </a:solidFill>
                <a:latin typeface="Sinkin Sans 700 Bold"/>
                <a:ea typeface="Sinkin Sans 700 Bold"/>
                <a:cs typeface="Sinkin Sans 700 Bold"/>
                <a:sym typeface="Sinkin Sans 700 Bold"/>
              </a:defRPr>
            </a:pPr>
            <a:r>
              <a:t>OUR</a:t>
            </a:r>
          </a:p>
          <a:p>
            <a:pPr algn="ctr">
              <a:lnSpc>
                <a:spcPts val="11500"/>
              </a:lnSpc>
              <a:defRPr sz="11000">
                <a:solidFill>
                  <a:srgbClr val="FFFFFF"/>
                </a:solidFill>
                <a:latin typeface="Sinkin Sans 700 Bold"/>
                <a:ea typeface="Sinkin Sans 700 Bold"/>
                <a:cs typeface="Sinkin Sans 700 Bold"/>
                <a:sym typeface="Sinkin Sans 700 Bold"/>
              </a:defRPr>
            </a:pPr>
            <a:r>
              <a:t>CERTIFI CATION</a:t>
            </a:r>
          </a:p>
        </p:txBody>
      </p:sp>
      <p:sp>
        <p:nvSpPr>
          <p:cNvPr id="158" name="Circle"/>
          <p:cNvSpPr/>
          <p:nvPr/>
        </p:nvSpPr>
        <p:spPr>
          <a:xfrm>
            <a:off x="10965075" y="1112244"/>
            <a:ext cx="2439599" cy="2439597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159" name="Shape"/>
          <p:cNvSpPr/>
          <p:nvPr/>
        </p:nvSpPr>
        <p:spPr>
          <a:xfrm>
            <a:off x="11686062" y="1897701"/>
            <a:ext cx="997625" cy="854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51" extrusionOk="0">
                <a:moveTo>
                  <a:pt x="21600" y="8786"/>
                </a:moveTo>
                <a:cubicBezTo>
                  <a:pt x="21600" y="9885"/>
                  <a:pt x="20965" y="10617"/>
                  <a:pt x="20329" y="10617"/>
                </a:cubicBezTo>
                <a:cubicBezTo>
                  <a:pt x="20329" y="15742"/>
                  <a:pt x="20329" y="15742"/>
                  <a:pt x="20329" y="15742"/>
                </a:cubicBezTo>
                <a:cubicBezTo>
                  <a:pt x="20329" y="16841"/>
                  <a:pt x="19376" y="17573"/>
                  <a:pt x="18741" y="17573"/>
                </a:cubicBezTo>
                <a:cubicBezTo>
                  <a:pt x="16518" y="15742"/>
                  <a:pt x="13024" y="12814"/>
                  <a:pt x="8894" y="12447"/>
                </a:cubicBezTo>
                <a:cubicBezTo>
                  <a:pt x="7306" y="12814"/>
                  <a:pt x="6988" y="15010"/>
                  <a:pt x="7941" y="16108"/>
                </a:cubicBezTo>
                <a:cubicBezTo>
                  <a:pt x="6988" y="17573"/>
                  <a:pt x="8259" y="18671"/>
                  <a:pt x="9529" y="19769"/>
                </a:cubicBezTo>
                <a:cubicBezTo>
                  <a:pt x="8576" y="21600"/>
                  <a:pt x="5400" y="21600"/>
                  <a:pt x="4447" y="20502"/>
                </a:cubicBezTo>
                <a:cubicBezTo>
                  <a:pt x="3812" y="17939"/>
                  <a:pt x="2541" y="15376"/>
                  <a:pt x="3494" y="12447"/>
                </a:cubicBezTo>
                <a:cubicBezTo>
                  <a:pt x="2224" y="12447"/>
                  <a:pt x="2224" y="12447"/>
                  <a:pt x="2224" y="12447"/>
                </a:cubicBezTo>
                <a:cubicBezTo>
                  <a:pt x="953" y="12447"/>
                  <a:pt x="0" y="11349"/>
                  <a:pt x="0" y="9885"/>
                </a:cubicBezTo>
                <a:cubicBezTo>
                  <a:pt x="0" y="7322"/>
                  <a:pt x="0" y="7322"/>
                  <a:pt x="0" y="7322"/>
                </a:cubicBezTo>
                <a:cubicBezTo>
                  <a:pt x="0" y="6224"/>
                  <a:pt x="953" y="5125"/>
                  <a:pt x="2224" y="5125"/>
                </a:cubicBezTo>
                <a:cubicBezTo>
                  <a:pt x="7941" y="5125"/>
                  <a:pt x="7941" y="5125"/>
                  <a:pt x="7941" y="5125"/>
                </a:cubicBezTo>
                <a:cubicBezTo>
                  <a:pt x="12388" y="5125"/>
                  <a:pt x="16200" y="2197"/>
                  <a:pt x="18741" y="0"/>
                </a:cubicBezTo>
                <a:cubicBezTo>
                  <a:pt x="19376" y="0"/>
                  <a:pt x="20329" y="732"/>
                  <a:pt x="20329" y="1464"/>
                </a:cubicBezTo>
                <a:cubicBezTo>
                  <a:pt x="20329" y="6956"/>
                  <a:pt x="20329" y="6956"/>
                  <a:pt x="20329" y="6956"/>
                </a:cubicBezTo>
                <a:cubicBezTo>
                  <a:pt x="20965" y="6956"/>
                  <a:pt x="21600" y="7688"/>
                  <a:pt x="21600" y="8786"/>
                </a:cubicBezTo>
                <a:close/>
                <a:moveTo>
                  <a:pt x="18741" y="2197"/>
                </a:moveTo>
                <a:cubicBezTo>
                  <a:pt x="15565" y="4759"/>
                  <a:pt x="12388" y="6590"/>
                  <a:pt x="9529" y="6956"/>
                </a:cubicBezTo>
                <a:cubicBezTo>
                  <a:pt x="9529" y="10617"/>
                  <a:pt x="9529" y="10617"/>
                  <a:pt x="9529" y="10617"/>
                </a:cubicBezTo>
                <a:cubicBezTo>
                  <a:pt x="12388" y="10983"/>
                  <a:pt x="15565" y="12447"/>
                  <a:pt x="18741" y="15376"/>
                </a:cubicBezTo>
                <a:lnTo>
                  <a:pt x="18741" y="2197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9500"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507640" y="1039540"/>
            <a:ext cx="529301" cy="55114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155" name="Rectangle"/>
          <p:cNvSpPr/>
          <p:nvPr/>
        </p:nvSpPr>
        <p:spPr>
          <a:xfrm>
            <a:off x="-1" y="0"/>
            <a:ext cx="24377654" cy="13716000"/>
          </a:xfrm>
          <a:prstGeom prst="rect">
            <a:avLst/>
          </a:prstGeom>
          <a:solidFill>
            <a:srgbClr val="242C35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158" name="Circle"/>
          <p:cNvSpPr/>
          <p:nvPr/>
        </p:nvSpPr>
        <p:spPr>
          <a:xfrm>
            <a:off x="10965075" y="1112244"/>
            <a:ext cx="2439599" cy="2439597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159" name="Shape"/>
          <p:cNvSpPr/>
          <p:nvPr/>
        </p:nvSpPr>
        <p:spPr>
          <a:xfrm>
            <a:off x="11686062" y="1897701"/>
            <a:ext cx="997625" cy="854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51" extrusionOk="0">
                <a:moveTo>
                  <a:pt x="21600" y="8786"/>
                </a:moveTo>
                <a:cubicBezTo>
                  <a:pt x="21600" y="9885"/>
                  <a:pt x="20965" y="10617"/>
                  <a:pt x="20329" y="10617"/>
                </a:cubicBezTo>
                <a:cubicBezTo>
                  <a:pt x="20329" y="15742"/>
                  <a:pt x="20329" y="15742"/>
                  <a:pt x="20329" y="15742"/>
                </a:cubicBezTo>
                <a:cubicBezTo>
                  <a:pt x="20329" y="16841"/>
                  <a:pt x="19376" y="17573"/>
                  <a:pt x="18741" y="17573"/>
                </a:cubicBezTo>
                <a:cubicBezTo>
                  <a:pt x="16518" y="15742"/>
                  <a:pt x="13024" y="12814"/>
                  <a:pt x="8894" y="12447"/>
                </a:cubicBezTo>
                <a:cubicBezTo>
                  <a:pt x="7306" y="12814"/>
                  <a:pt x="6988" y="15010"/>
                  <a:pt x="7941" y="16108"/>
                </a:cubicBezTo>
                <a:cubicBezTo>
                  <a:pt x="6988" y="17573"/>
                  <a:pt x="8259" y="18671"/>
                  <a:pt x="9529" y="19769"/>
                </a:cubicBezTo>
                <a:cubicBezTo>
                  <a:pt x="8576" y="21600"/>
                  <a:pt x="5400" y="21600"/>
                  <a:pt x="4447" y="20502"/>
                </a:cubicBezTo>
                <a:cubicBezTo>
                  <a:pt x="3812" y="17939"/>
                  <a:pt x="2541" y="15376"/>
                  <a:pt x="3494" y="12447"/>
                </a:cubicBezTo>
                <a:cubicBezTo>
                  <a:pt x="2224" y="12447"/>
                  <a:pt x="2224" y="12447"/>
                  <a:pt x="2224" y="12447"/>
                </a:cubicBezTo>
                <a:cubicBezTo>
                  <a:pt x="953" y="12447"/>
                  <a:pt x="0" y="11349"/>
                  <a:pt x="0" y="9885"/>
                </a:cubicBezTo>
                <a:cubicBezTo>
                  <a:pt x="0" y="7322"/>
                  <a:pt x="0" y="7322"/>
                  <a:pt x="0" y="7322"/>
                </a:cubicBezTo>
                <a:cubicBezTo>
                  <a:pt x="0" y="6224"/>
                  <a:pt x="953" y="5125"/>
                  <a:pt x="2224" y="5125"/>
                </a:cubicBezTo>
                <a:cubicBezTo>
                  <a:pt x="7941" y="5125"/>
                  <a:pt x="7941" y="5125"/>
                  <a:pt x="7941" y="5125"/>
                </a:cubicBezTo>
                <a:cubicBezTo>
                  <a:pt x="12388" y="5125"/>
                  <a:pt x="16200" y="2197"/>
                  <a:pt x="18741" y="0"/>
                </a:cubicBezTo>
                <a:cubicBezTo>
                  <a:pt x="19376" y="0"/>
                  <a:pt x="20329" y="732"/>
                  <a:pt x="20329" y="1464"/>
                </a:cubicBezTo>
                <a:cubicBezTo>
                  <a:pt x="20329" y="6956"/>
                  <a:pt x="20329" y="6956"/>
                  <a:pt x="20329" y="6956"/>
                </a:cubicBezTo>
                <a:cubicBezTo>
                  <a:pt x="20965" y="6956"/>
                  <a:pt x="21600" y="7688"/>
                  <a:pt x="21600" y="8786"/>
                </a:cubicBezTo>
                <a:close/>
                <a:moveTo>
                  <a:pt x="18741" y="2197"/>
                </a:moveTo>
                <a:cubicBezTo>
                  <a:pt x="15565" y="4759"/>
                  <a:pt x="12388" y="6590"/>
                  <a:pt x="9529" y="6956"/>
                </a:cubicBezTo>
                <a:cubicBezTo>
                  <a:pt x="9529" y="10617"/>
                  <a:pt x="9529" y="10617"/>
                  <a:pt x="9529" y="10617"/>
                </a:cubicBezTo>
                <a:cubicBezTo>
                  <a:pt x="12388" y="10983"/>
                  <a:pt x="15565" y="12447"/>
                  <a:pt x="18741" y="15376"/>
                </a:cubicBezTo>
                <a:lnTo>
                  <a:pt x="18741" y="2197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9500"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DCD883-8B55-C446-B287-7E7386672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547" y="3856390"/>
            <a:ext cx="7414130" cy="8319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9012F5-251A-F848-8BEA-86926FF20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9485" y="7753350"/>
            <a:ext cx="4851400" cy="5105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44D00B-DF3B-784D-9DCD-67FF9CC4B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723" y="5259668"/>
            <a:ext cx="4876800" cy="4864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47BB24-222A-4F49-A2E2-E9A54FB5F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385" y="1955800"/>
            <a:ext cx="49276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8380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71674" y="1039540"/>
            <a:ext cx="601234" cy="55114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202" name="Rectangle"/>
          <p:cNvSpPr/>
          <p:nvPr/>
        </p:nvSpPr>
        <p:spPr>
          <a:xfrm>
            <a:off x="0" y="0"/>
            <a:ext cx="24377654" cy="13716000"/>
          </a:xfrm>
          <a:prstGeom prst="rect">
            <a:avLst/>
          </a:prstGeom>
          <a:solidFill>
            <a:srgbClr val="242C35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203" name="Circle"/>
          <p:cNvSpPr/>
          <p:nvPr/>
        </p:nvSpPr>
        <p:spPr>
          <a:xfrm>
            <a:off x="7123721" y="1770035"/>
            <a:ext cx="10175927" cy="10175928"/>
          </a:xfrm>
          <a:prstGeom prst="ellipse">
            <a:avLst/>
          </a:prstGeom>
          <a:solidFill>
            <a:srgbClr val="A8E071">
              <a:alpha val="5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204" name="MEET OUR…"/>
          <p:cNvSpPr txBox="1"/>
          <p:nvPr/>
        </p:nvSpPr>
        <p:spPr>
          <a:xfrm>
            <a:off x="6983810" y="4209632"/>
            <a:ext cx="10402128" cy="6065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ts val="11500"/>
              </a:lnSpc>
              <a:defRPr sz="11500">
                <a:solidFill>
                  <a:srgbClr val="FFFFFF"/>
                </a:solidFill>
                <a:latin typeface="Sinkin Sans 700 Bold"/>
                <a:ea typeface="Sinkin Sans 700 Bold"/>
                <a:cs typeface="Sinkin Sans 700 Bold"/>
                <a:sym typeface="Sinkin Sans 700 Bold"/>
              </a:defRPr>
            </a:pPr>
            <a:r>
              <a:rPr dirty="0"/>
              <a:t>OUR</a:t>
            </a:r>
            <a:br>
              <a:rPr lang="en-US" dirty="0"/>
            </a:br>
            <a:r>
              <a:rPr lang="en-US" dirty="0"/>
              <a:t>PROPERTY’s</a:t>
            </a:r>
            <a:endParaRPr dirty="0"/>
          </a:p>
          <a:p>
            <a:pPr algn="ctr">
              <a:lnSpc>
                <a:spcPts val="11500"/>
              </a:lnSpc>
              <a:defRPr sz="11500">
                <a:solidFill>
                  <a:srgbClr val="FFFFFF"/>
                </a:solidFill>
                <a:latin typeface="Sinkin Sans 700 Bold"/>
                <a:ea typeface="Sinkin Sans 700 Bold"/>
                <a:cs typeface="Sinkin Sans 700 Bold"/>
                <a:sym typeface="Sinkin Sans 700 Bold"/>
              </a:defRPr>
            </a:pPr>
            <a:r>
              <a:rPr dirty="0"/>
              <a:t>CLIENT</a:t>
            </a:r>
          </a:p>
        </p:txBody>
      </p:sp>
      <p:sp>
        <p:nvSpPr>
          <p:cNvPr id="205" name="Circle"/>
          <p:cNvSpPr/>
          <p:nvPr/>
        </p:nvSpPr>
        <p:spPr>
          <a:xfrm>
            <a:off x="10965075" y="1112244"/>
            <a:ext cx="2439599" cy="2439597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206" name="Shape"/>
          <p:cNvSpPr/>
          <p:nvPr/>
        </p:nvSpPr>
        <p:spPr>
          <a:xfrm>
            <a:off x="11805832" y="1911418"/>
            <a:ext cx="759637" cy="841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743" y="21600"/>
                </a:moveTo>
                <a:cubicBezTo>
                  <a:pt x="3857" y="21600"/>
                  <a:pt x="3857" y="21600"/>
                  <a:pt x="3857" y="21600"/>
                </a:cubicBezTo>
                <a:cubicBezTo>
                  <a:pt x="1543" y="21600"/>
                  <a:pt x="0" y="20206"/>
                  <a:pt x="0" y="18116"/>
                </a:cubicBezTo>
                <a:cubicBezTo>
                  <a:pt x="0" y="14981"/>
                  <a:pt x="771" y="10103"/>
                  <a:pt x="5400" y="10103"/>
                </a:cubicBezTo>
                <a:cubicBezTo>
                  <a:pt x="5786" y="10103"/>
                  <a:pt x="7714" y="11845"/>
                  <a:pt x="10800" y="11845"/>
                </a:cubicBezTo>
                <a:cubicBezTo>
                  <a:pt x="13886" y="11845"/>
                  <a:pt x="15814" y="10103"/>
                  <a:pt x="16200" y="10103"/>
                </a:cubicBezTo>
                <a:cubicBezTo>
                  <a:pt x="20829" y="10103"/>
                  <a:pt x="21600" y="14981"/>
                  <a:pt x="21600" y="18116"/>
                </a:cubicBezTo>
                <a:cubicBezTo>
                  <a:pt x="21600" y="20206"/>
                  <a:pt x="20057" y="21600"/>
                  <a:pt x="17743" y="21600"/>
                </a:cubicBezTo>
                <a:close/>
                <a:moveTo>
                  <a:pt x="10800" y="10800"/>
                </a:moveTo>
                <a:cubicBezTo>
                  <a:pt x="7714" y="10800"/>
                  <a:pt x="5014" y="8361"/>
                  <a:pt x="5014" y="5574"/>
                </a:cubicBezTo>
                <a:cubicBezTo>
                  <a:pt x="5014" y="2439"/>
                  <a:pt x="7714" y="0"/>
                  <a:pt x="10800" y="0"/>
                </a:cubicBezTo>
                <a:cubicBezTo>
                  <a:pt x="14271" y="0"/>
                  <a:pt x="16586" y="2439"/>
                  <a:pt x="16586" y="5574"/>
                </a:cubicBezTo>
                <a:cubicBezTo>
                  <a:pt x="16586" y="8361"/>
                  <a:pt x="14271" y="10800"/>
                  <a:pt x="10800" y="108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9500"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79031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B998D44-20B0-A547-8195-FCAF508944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1" b="43816"/>
          <a:stretch/>
        </p:blipFill>
        <p:spPr>
          <a:xfrm>
            <a:off x="0" y="-997716"/>
            <a:ext cx="24371300" cy="7174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30072" y="-51654"/>
            <a:ext cx="7268141" cy="3045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9595" spc="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TIMELINE</a:t>
            </a:r>
          </a:p>
          <a:p>
            <a:pPr algn="r"/>
            <a:endParaRPr lang="id-ID" sz="9595" spc="6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112664" y="6858000"/>
            <a:ext cx="0" cy="6854428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iamond 8"/>
          <p:cNvSpPr/>
          <p:nvPr/>
        </p:nvSpPr>
        <p:spPr>
          <a:xfrm>
            <a:off x="11765075" y="6858002"/>
            <a:ext cx="695182" cy="695182"/>
          </a:xfrm>
          <a:prstGeom prst="diamond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7196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93614" y="6970709"/>
            <a:ext cx="10425057" cy="2653611"/>
            <a:chOff x="6407260" y="3429000"/>
            <a:chExt cx="4131066" cy="1327497"/>
          </a:xfrm>
        </p:grpSpPr>
        <p:sp>
          <p:nvSpPr>
            <p:cNvPr id="10" name="TextBox 9"/>
            <p:cNvSpPr txBox="1"/>
            <p:nvPr/>
          </p:nvSpPr>
          <p:spPr>
            <a:xfrm>
              <a:off x="6407260" y="3429000"/>
              <a:ext cx="4131066" cy="415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4798" b="1" spc="600" dirty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2015 SEP-DEC</a:t>
              </a:r>
              <a:endParaRPr lang="id-ID" sz="7196" b="1" spc="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407260" y="3987104"/>
              <a:ext cx="3244740" cy="7693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id-ID" sz="2800" dirty="0">
                  <a:solidFill>
                    <a:schemeClr val="tx1"/>
                  </a:solidFill>
                  <a:latin typeface="Neris Light" panose="00000400000000000000" pitchFamily="50" charset="0"/>
                  <a:cs typeface="Calibri"/>
                </a:rPr>
                <a:t>PRUKSA THE TREE CONDO SEM , GDN , REMARKETING</a:t>
              </a:r>
              <a:br>
                <a:rPr lang="id-ID" sz="2800" dirty="0">
                  <a:solidFill>
                    <a:schemeClr val="tx1"/>
                  </a:solidFill>
                  <a:latin typeface="Neris Light" panose="00000400000000000000" pitchFamily="50" charset="0"/>
                  <a:cs typeface="Calibri"/>
                </a:rPr>
              </a:br>
              <a:r>
                <a:rPr lang="id-ID" sz="2800" dirty="0">
                  <a:solidFill>
                    <a:schemeClr val="tx1"/>
                  </a:solidFill>
                  <a:latin typeface="Neris Light" panose="00000400000000000000" pitchFamily="50" charset="0"/>
                  <a:cs typeface="Calibri"/>
                </a:rPr>
                <a:t>PRUKSA BEST BUY GDN</a:t>
              </a:r>
            </a:p>
            <a:p>
              <a:pPr lvl="0">
                <a:lnSpc>
                  <a:spcPct val="114000"/>
                </a:lnSpc>
                <a:defRPr/>
              </a:pPr>
              <a:r>
                <a:rPr lang="id-ID" sz="2800" dirty="0">
                  <a:solidFill>
                    <a:schemeClr val="tx1"/>
                  </a:solidFill>
                  <a:latin typeface="Neris Light" panose="00000400000000000000" pitchFamily="50" charset="0"/>
                  <a:cs typeface="Calibri"/>
                </a:rPr>
                <a:t>PRUKSA 100 PROJECT GDN , REMARKETING</a:t>
              </a:r>
            </a:p>
          </p:txBody>
        </p:sp>
      </p:grpSp>
      <p:sp>
        <p:nvSpPr>
          <p:cNvPr id="13" name="Diamond 12"/>
          <p:cNvSpPr/>
          <p:nvPr/>
        </p:nvSpPr>
        <p:spPr>
          <a:xfrm>
            <a:off x="11765073" y="10034503"/>
            <a:ext cx="695182" cy="695182"/>
          </a:xfrm>
          <a:prstGeom prst="diamond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7196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943915" y="6654925"/>
            <a:ext cx="8587801" cy="2631412"/>
            <a:chOff x="8017229" y="4942895"/>
            <a:chExt cx="4296138" cy="1316392"/>
          </a:xfrm>
        </p:grpSpPr>
        <p:sp>
          <p:nvSpPr>
            <p:cNvPr id="14" name="TextBox 13"/>
            <p:cNvSpPr txBox="1"/>
            <p:nvPr/>
          </p:nvSpPr>
          <p:spPr>
            <a:xfrm>
              <a:off x="8017229" y="4942895"/>
              <a:ext cx="3680465" cy="600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4798" b="1" spc="600" dirty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2016</a:t>
              </a:r>
              <a:r>
                <a:rPr lang="id-ID" sz="7196" b="1" spc="600" dirty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id-ID" sz="4798" b="1" spc="600" dirty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JAN-SEP</a:t>
              </a:r>
              <a:r>
                <a:rPr lang="id-ID" sz="7196" b="1" spc="600" dirty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063613" y="5489894"/>
              <a:ext cx="4249754" cy="7693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id-ID" sz="2800" dirty="0">
                  <a:solidFill>
                    <a:schemeClr val="tx1"/>
                  </a:solidFill>
                  <a:latin typeface="Neris Light" panose="00000400000000000000" pitchFamily="50" charset="0"/>
                  <a:cs typeface="Calibri"/>
                </a:rPr>
                <a:t>PRUKSA LAND GDN, REMARKETING</a:t>
              </a:r>
            </a:p>
            <a:p>
              <a:pPr lvl="0">
                <a:lnSpc>
                  <a:spcPct val="114000"/>
                </a:lnSpc>
                <a:defRPr/>
              </a:pPr>
              <a:r>
                <a:rPr lang="id-ID" sz="2800" dirty="0">
                  <a:solidFill>
                    <a:schemeClr val="tx1"/>
                  </a:solidFill>
                  <a:latin typeface="Neris Light" panose="00000400000000000000" pitchFamily="50" charset="0"/>
                  <a:cs typeface="Calibri"/>
                </a:rPr>
                <a:t>THE PALM PATONG GDN</a:t>
              </a:r>
            </a:p>
            <a:p>
              <a:pPr lvl="0">
                <a:lnSpc>
                  <a:spcPct val="114000"/>
                </a:lnSpc>
                <a:defRPr/>
              </a:pPr>
              <a:r>
                <a:rPr lang="id-ID" sz="2800" dirty="0">
                  <a:solidFill>
                    <a:schemeClr val="tx1"/>
                  </a:solidFill>
                  <a:latin typeface="Neris Light" panose="00000400000000000000" pitchFamily="50" charset="0"/>
                  <a:cs typeface="Calibri"/>
                </a:rPr>
                <a:t>PRUKSA LAND GDN ON YOUTUBE, REMARKETING</a:t>
              </a:r>
            </a:p>
          </p:txBody>
        </p:sp>
      </p:grpSp>
      <p:pic>
        <p:nvPicPr>
          <p:cNvPr id="17" name="Picture 2" descr="Related image">
            <a:extLst>
              <a:ext uri="{FF2B5EF4-FFF2-40B4-BE49-F238E27FC236}">
                <a16:creationId xmlns:a16="http://schemas.microsoft.com/office/drawing/2014/main" id="{41A71113-498E-604B-BBC1-393B6ED64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9307" y="11508680"/>
            <a:ext cx="2064477" cy="206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C9A315-1788-3140-849F-16AB11B48F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742" y="12293146"/>
            <a:ext cx="3004579" cy="94261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69F5602-F17D-9744-B796-5C154AAEB4AB}"/>
              </a:ext>
            </a:extLst>
          </p:cNvPr>
          <p:cNvSpPr txBox="1"/>
          <p:nvPr/>
        </p:nvSpPr>
        <p:spPr>
          <a:xfrm>
            <a:off x="13036633" y="9624320"/>
            <a:ext cx="12201896" cy="304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798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BUDGET 1,101,660 THB </a:t>
            </a:r>
          </a:p>
          <a:p>
            <a:r>
              <a:rPr lang="id-ID" sz="4798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GET 108,066 CLICKS</a:t>
            </a:r>
            <a:endParaRPr lang="id-ID" sz="7196" b="1" spc="600" dirty="0">
              <a:solidFill>
                <a:srgbClr val="C00000"/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  <a:p>
            <a:r>
              <a:rPr lang="en-US" sz="4800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AWARENESS  51,</a:t>
            </a:r>
            <a:r>
              <a:rPr lang="en-US" sz="4800" b="1" i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944</a:t>
            </a:r>
            <a:r>
              <a:rPr lang="en-US" sz="4800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,592</a:t>
            </a:r>
            <a:endParaRPr lang="id-ID" sz="4800" b="1" spc="600" dirty="0">
              <a:solidFill>
                <a:srgbClr val="C00000"/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  <a:p>
            <a:endParaRPr lang="id-ID" sz="4798" b="1" spc="600" dirty="0">
              <a:solidFill>
                <a:srgbClr val="C00000"/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B3A763-6DA9-C047-9F01-C92A2EEAC69C}"/>
              </a:ext>
            </a:extLst>
          </p:cNvPr>
          <p:cNvSpPr txBox="1"/>
          <p:nvPr/>
        </p:nvSpPr>
        <p:spPr>
          <a:xfrm>
            <a:off x="2693614" y="10095655"/>
            <a:ext cx="12201896" cy="2307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798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BUDGET 800,000 THB </a:t>
            </a:r>
          </a:p>
          <a:p>
            <a:r>
              <a:rPr lang="id-ID" sz="4798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GET 78,764 CLICKS</a:t>
            </a:r>
            <a:endParaRPr lang="th-TH" sz="4798" b="1" spc="600" dirty="0">
              <a:solidFill>
                <a:srgbClr val="C00000"/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  <a:p>
            <a:r>
              <a:rPr lang="en-US" sz="4798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AWARENESS  31,285,244</a:t>
            </a:r>
            <a:endParaRPr lang="id-ID" sz="7196" b="1" spc="600" dirty="0">
              <a:solidFill>
                <a:srgbClr val="C00000"/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C84DDD-CAB5-C049-A309-059E19874CAF}"/>
              </a:ext>
            </a:extLst>
          </p:cNvPr>
          <p:cNvSpPr/>
          <p:nvPr/>
        </p:nvSpPr>
        <p:spPr>
          <a:xfrm>
            <a:off x="13036633" y="11802190"/>
            <a:ext cx="8188346" cy="555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  <a:defRPr/>
            </a:pPr>
            <a:r>
              <a:rPr lang="id-ID" sz="2800" dirty="0">
                <a:solidFill>
                  <a:schemeClr val="tx1"/>
                </a:solidFill>
                <a:latin typeface="Neris Light" panose="00000400000000000000" pitchFamily="50" charset="0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0023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12112664" y="3572"/>
            <a:ext cx="0" cy="13708856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iamond 3"/>
          <p:cNvSpPr/>
          <p:nvPr/>
        </p:nvSpPr>
        <p:spPr>
          <a:xfrm>
            <a:off x="11765075" y="6356579"/>
            <a:ext cx="695182" cy="695182"/>
          </a:xfrm>
          <a:prstGeom prst="diamond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7196">
              <a:solidFill>
                <a:schemeClr val="tx1"/>
              </a:solidFill>
            </a:endParaRPr>
          </a:p>
        </p:txBody>
      </p:sp>
      <p:sp>
        <p:nvSpPr>
          <p:cNvPr id="5" name="Diamond 4"/>
          <p:cNvSpPr/>
          <p:nvPr/>
        </p:nvSpPr>
        <p:spPr>
          <a:xfrm>
            <a:off x="11765073" y="2832486"/>
            <a:ext cx="695182" cy="695182"/>
          </a:xfrm>
          <a:prstGeom prst="diamond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7196">
              <a:solidFill>
                <a:schemeClr val="tx1"/>
              </a:solidFill>
            </a:endParaRPr>
          </a:p>
        </p:txBody>
      </p:sp>
      <p:sp>
        <p:nvSpPr>
          <p:cNvPr id="7" name="Diamond 6"/>
          <p:cNvSpPr/>
          <p:nvPr/>
        </p:nvSpPr>
        <p:spPr>
          <a:xfrm>
            <a:off x="11765075" y="10034503"/>
            <a:ext cx="695182" cy="695182"/>
          </a:xfrm>
          <a:prstGeom prst="diamond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7196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19085" y="2330446"/>
            <a:ext cx="8998396" cy="1319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  <a:defRPr/>
            </a:pPr>
            <a:r>
              <a:rPr lang="id-ID" dirty="0">
                <a:solidFill>
                  <a:schemeClr val="tx1"/>
                </a:solidFill>
                <a:latin typeface="Neris Light" panose="00000400000000000000" pitchFamily="50" charset="0"/>
                <a:cs typeface="Calibri"/>
              </a:rPr>
              <a:t>HOME BUILDER EXPO YOUTUBE BUMPER AD</a:t>
            </a:r>
          </a:p>
          <a:p>
            <a:pPr lvl="0">
              <a:lnSpc>
                <a:spcPct val="114000"/>
              </a:lnSpc>
              <a:defRPr/>
            </a:pPr>
            <a:r>
              <a:rPr lang="id-ID" dirty="0">
                <a:solidFill>
                  <a:schemeClr val="tx1"/>
                </a:solidFill>
                <a:latin typeface="Neris Light" panose="00000400000000000000" pitchFamily="50" charset="0"/>
                <a:cs typeface="Calibri"/>
              </a:rPr>
              <a:t>HOME BUILDER EXPO YOUTUBE IN-STREAM AD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09696" y="9750028"/>
            <a:ext cx="9893692" cy="337814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7196">
              <a:solidFill>
                <a:schemeClr val="tx1"/>
              </a:solidFill>
            </a:endParaRP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EFCE9606-72DB-9641-A78A-C76BD52429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5903" y="7301445"/>
            <a:ext cx="1772723" cy="1772723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6E07CB72-5317-B24E-9E11-76C409234E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8" b="13540"/>
          <a:stretch/>
        </p:blipFill>
        <p:spPr>
          <a:xfrm>
            <a:off x="9454345" y="7221060"/>
            <a:ext cx="1750816" cy="16622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60271D-7C08-0042-A2DE-9C1A9ACFE6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767" y="10791092"/>
            <a:ext cx="2489993" cy="133463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CCD26BF-2CA6-4A44-80AD-F43AA41F1A16}"/>
              </a:ext>
            </a:extLst>
          </p:cNvPr>
          <p:cNvSpPr txBox="1"/>
          <p:nvPr/>
        </p:nvSpPr>
        <p:spPr>
          <a:xfrm>
            <a:off x="2483614" y="3534929"/>
            <a:ext cx="12201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BUDGET 200,000 THB </a:t>
            </a:r>
          </a:p>
          <a:p>
            <a:r>
              <a:rPr lang="id-ID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GET 77,000 VIEWS</a:t>
            </a:r>
          </a:p>
          <a:p>
            <a:r>
              <a:rPr lang="en-US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AWARENESS  765,052</a:t>
            </a:r>
            <a:endParaRPr lang="id-ID" b="1" spc="600" dirty="0">
              <a:solidFill>
                <a:srgbClr val="C00000"/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5E5960-25A0-FF4B-89F1-B239CD0B6509}"/>
              </a:ext>
            </a:extLst>
          </p:cNvPr>
          <p:cNvSpPr txBox="1"/>
          <p:nvPr/>
        </p:nvSpPr>
        <p:spPr>
          <a:xfrm>
            <a:off x="2483614" y="1580245"/>
            <a:ext cx="5585849" cy="830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798" b="1" spc="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2017 FEB , JUL  </a:t>
            </a:r>
          </a:p>
        </p:txBody>
      </p:sp>
      <p:pic>
        <p:nvPicPr>
          <p:cNvPr id="33" name="Picture 4" descr="Image result for สมาคมธุรกิจรับสร้างบ้าน">
            <a:extLst>
              <a:ext uri="{FF2B5EF4-FFF2-40B4-BE49-F238E27FC236}">
                <a16:creationId xmlns:a16="http://schemas.microsoft.com/office/drawing/2014/main" id="{3A5F0040-29FD-A94B-AED4-C8C368F4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627" y="3634276"/>
            <a:ext cx="1519095" cy="183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BDB046A3-8190-8848-8052-1DFFF31E5CA0}"/>
              </a:ext>
            </a:extLst>
          </p:cNvPr>
          <p:cNvGrpSpPr/>
          <p:nvPr/>
        </p:nvGrpSpPr>
        <p:grpSpPr>
          <a:xfrm>
            <a:off x="13169533" y="5937715"/>
            <a:ext cx="12240433" cy="3420606"/>
            <a:chOff x="13425827" y="1164906"/>
            <a:chExt cx="12240433" cy="342060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B49A91B-864F-B548-ADA6-E5B24B2F4336}"/>
                </a:ext>
              </a:extLst>
            </p:cNvPr>
            <p:cNvSpPr txBox="1"/>
            <p:nvPr/>
          </p:nvSpPr>
          <p:spPr>
            <a:xfrm>
              <a:off x="13464364" y="2831186"/>
              <a:ext cx="1220189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b="1" spc="600" dirty="0">
                  <a:solidFill>
                    <a:srgbClr val="C00000"/>
                  </a:solidFill>
                  <a:latin typeface="Roboto" pitchFamily="2" charset="0"/>
                  <a:ea typeface="Roboto" pitchFamily="2" charset="0"/>
                  <a:cs typeface="Lato" panose="020F0502020204030203" pitchFamily="34" charset="0"/>
                </a:rPr>
                <a:t>BUDGET 200,000 THB </a:t>
              </a:r>
            </a:p>
            <a:p>
              <a:r>
                <a:rPr lang="id-ID" b="1" spc="600" dirty="0">
                  <a:solidFill>
                    <a:srgbClr val="C00000"/>
                  </a:solidFill>
                  <a:latin typeface="Roboto" pitchFamily="2" charset="0"/>
                  <a:ea typeface="Roboto" pitchFamily="2" charset="0"/>
                  <a:cs typeface="Lato" panose="020F0502020204030203" pitchFamily="34" charset="0"/>
                </a:rPr>
                <a:t>GET 7,000 CLICKS</a:t>
              </a:r>
              <a:endParaRPr lang="th-TH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endParaRPr>
            </a:p>
            <a:p>
              <a:r>
                <a:rPr lang="en-US" b="1" spc="600" dirty="0">
                  <a:solidFill>
                    <a:srgbClr val="C00000"/>
                  </a:solidFill>
                  <a:latin typeface="Roboto" pitchFamily="2" charset="0"/>
                  <a:ea typeface="Roboto" pitchFamily="2" charset="0"/>
                  <a:cs typeface="Lato" panose="020F0502020204030203" pitchFamily="34" charset="0"/>
                </a:rPr>
                <a:t>AWARENESS  190,805</a:t>
              </a:r>
              <a:endParaRPr lang="id-ID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2EE18-1DD0-A744-8EF4-CE4B1A1180BB}"/>
                </a:ext>
              </a:extLst>
            </p:cNvPr>
            <p:cNvSpPr/>
            <p:nvPr/>
          </p:nvSpPr>
          <p:spPr>
            <a:xfrm>
              <a:off x="13464364" y="2141008"/>
              <a:ext cx="12185650" cy="68794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id-ID" dirty="0">
                  <a:solidFill>
                    <a:schemeClr val="tx1"/>
                  </a:solidFill>
                  <a:latin typeface="Neris Light" panose="00000400000000000000" pitchFamily="50" charset="0"/>
                </a:rPr>
                <a:t>NEWERA CONDO SEM , GDN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175DA16-8920-BB4C-BFE8-25284E4B2E8E}"/>
                </a:ext>
              </a:extLst>
            </p:cNvPr>
            <p:cNvSpPr txBox="1"/>
            <p:nvPr/>
          </p:nvSpPr>
          <p:spPr>
            <a:xfrm>
              <a:off x="13425827" y="1164906"/>
              <a:ext cx="5585849" cy="830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4798" b="1" spc="600" dirty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2017 JUL-OCT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4A40C7D-673F-D744-A5BE-C79C6BDD0F01}"/>
              </a:ext>
            </a:extLst>
          </p:cNvPr>
          <p:cNvSpPr/>
          <p:nvPr/>
        </p:nvSpPr>
        <p:spPr>
          <a:xfrm>
            <a:off x="2483614" y="6894001"/>
            <a:ext cx="12185650" cy="6879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14000"/>
              </a:lnSpc>
              <a:defRPr/>
            </a:pPr>
            <a:r>
              <a:rPr lang="id-ID" dirty="0">
                <a:solidFill>
                  <a:schemeClr val="tx1"/>
                </a:solidFill>
                <a:latin typeface="Neris Light" panose="00000400000000000000" pitchFamily="50" charset="0"/>
              </a:rPr>
              <a:t>SIAMESE SUKHUMVIT 24 SEM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7826246-216D-7C4B-B5C3-864C1AB84D70}"/>
              </a:ext>
            </a:extLst>
          </p:cNvPr>
          <p:cNvSpPr txBox="1"/>
          <p:nvPr/>
        </p:nvSpPr>
        <p:spPr>
          <a:xfrm>
            <a:off x="2483614" y="6065985"/>
            <a:ext cx="5585849" cy="830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798" b="1" spc="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2017 AUG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7B19F2-56AB-AF4A-8942-AD1E10C82E74}"/>
              </a:ext>
            </a:extLst>
          </p:cNvPr>
          <p:cNvSpPr txBox="1"/>
          <p:nvPr/>
        </p:nvSpPr>
        <p:spPr>
          <a:xfrm>
            <a:off x="2483614" y="7714090"/>
            <a:ext cx="12201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BUDGET 80,000 THB </a:t>
            </a:r>
          </a:p>
          <a:p>
            <a:r>
              <a:rPr lang="id-ID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GET 3,500 CLICKS</a:t>
            </a:r>
          </a:p>
          <a:p>
            <a:r>
              <a:rPr lang="en-US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AWARENESS  145,366</a:t>
            </a:r>
            <a:endParaRPr lang="id-ID" b="1" spc="600" dirty="0">
              <a:solidFill>
                <a:srgbClr val="C00000"/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5D1177F-F8CD-0647-9454-A3D5639AB00F}"/>
              </a:ext>
            </a:extLst>
          </p:cNvPr>
          <p:cNvSpPr/>
          <p:nvPr/>
        </p:nvSpPr>
        <p:spPr>
          <a:xfrm>
            <a:off x="13531218" y="10873274"/>
            <a:ext cx="44486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dirty="0">
                <a:solidFill>
                  <a:schemeClr val="tx1"/>
                </a:solidFill>
                <a:latin typeface="Neris Light" panose="00000400000000000000" pitchFamily="50" charset="0"/>
              </a:rPr>
              <a:t>LPN SEAVIEW CHA-AM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C06561E-60D4-E84D-BF66-2B86295E60CC}"/>
              </a:ext>
            </a:extLst>
          </p:cNvPr>
          <p:cNvSpPr txBox="1"/>
          <p:nvPr/>
        </p:nvSpPr>
        <p:spPr>
          <a:xfrm>
            <a:off x="13464364" y="10118358"/>
            <a:ext cx="5585849" cy="830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798" b="1" spc="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2017 DEC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4C1509-9C7A-484A-889E-CCC79BE6EBE4}"/>
              </a:ext>
            </a:extLst>
          </p:cNvPr>
          <p:cNvSpPr txBox="1"/>
          <p:nvPr/>
        </p:nvSpPr>
        <p:spPr>
          <a:xfrm>
            <a:off x="13531218" y="11535080"/>
            <a:ext cx="12201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BUDGET 80,000 THB </a:t>
            </a:r>
          </a:p>
          <a:p>
            <a:r>
              <a:rPr lang="id-ID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GET 4,000 CLICKS</a:t>
            </a:r>
          </a:p>
          <a:p>
            <a:r>
              <a:rPr lang="en-US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AWARENESS  90,685</a:t>
            </a:r>
            <a:endParaRPr lang="id-ID" b="1" spc="600" dirty="0">
              <a:solidFill>
                <a:srgbClr val="C00000"/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DCFB519-647B-8040-B8ED-53F90D649E28}"/>
              </a:ext>
            </a:extLst>
          </p:cNvPr>
          <p:cNvGrpSpPr/>
          <p:nvPr/>
        </p:nvGrpSpPr>
        <p:grpSpPr>
          <a:xfrm>
            <a:off x="13116773" y="1553393"/>
            <a:ext cx="7885492" cy="3463456"/>
            <a:chOff x="13473003" y="5560925"/>
            <a:chExt cx="7885492" cy="346345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DE948A7-041C-D141-A4CD-ED6B3654A623}"/>
                </a:ext>
              </a:extLst>
            </p:cNvPr>
            <p:cNvSpPr/>
            <p:nvPr/>
          </p:nvSpPr>
          <p:spPr>
            <a:xfrm>
              <a:off x="13473003" y="6491580"/>
              <a:ext cx="788549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dirty="0">
                  <a:solidFill>
                    <a:schemeClr val="tx1"/>
                  </a:solidFill>
                  <a:latin typeface="Neris Light" panose="00000400000000000000" pitchFamily="50" charset="0"/>
                </a:rPr>
                <a:t>PRUKSA THE PLANT RESORT RAMA5 SEM</a:t>
              </a:r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6D0BC58-E3F9-2949-A2BF-B28A6D8E35AC}"/>
                </a:ext>
              </a:extLst>
            </p:cNvPr>
            <p:cNvSpPr txBox="1"/>
            <p:nvPr/>
          </p:nvSpPr>
          <p:spPr>
            <a:xfrm>
              <a:off x="13473003" y="5560925"/>
              <a:ext cx="5585849" cy="830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4798" b="1" spc="600" dirty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2017 JUN-JUL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0B14472-1FF4-3645-9E07-9C39081040AE}"/>
                </a:ext>
              </a:extLst>
            </p:cNvPr>
            <p:cNvSpPr txBox="1"/>
            <p:nvPr/>
          </p:nvSpPr>
          <p:spPr>
            <a:xfrm>
              <a:off x="13567154" y="7270055"/>
              <a:ext cx="706766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b="1" spc="600" dirty="0">
                  <a:solidFill>
                    <a:srgbClr val="C00000"/>
                  </a:solidFill>
                  <a:latin typeface="Roboto" pitchFamily="2" charset="0"/>
                  <a:ea typeface="Roboto" pitchFamily="2" charset="0"/>
                  <a:cs typeface="Lato" panose="020F0502020204030203" pitchFamily="34" charset="0"/>
                </a:rPr>
                <a:t>BUDGET 25,000 THB </a:t>
              </a:r>
            </a:p>
            <a:p>
              <a:r>
                <a:rPr lang="id-ID" b="1" spc="600" dirty="0">
                  <a:solidFill>
                    <a:srgbClr val="C00000"/>
                  </a:solidFill>
                  <a:latin typeface="Roboto" pitchFamily="2" charset="0"/>
                  <a:ea typeface="Roboto" pitchFamily="2" charset="0"/>
                  <a:cs typeface="Lato" panose="020F0502020204030203" pitchFamily="34" charset="0"/>
                </a:rPr>
                <a:t>GET 1,672 CLICKS</a:t>
              </a:r>
              <a:endParaRPr lang="th-TH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endParaRPr>
            </a:p>
            <a:p>
              <a:r>
                <a:rPr lang="en-US" b="1" spc="600" dirty="0">
                  <a:solidFill>
                    <a:srgbClr val="C00000"/>
                  </a:solidFill>
                  <a:latin typeface="Roboto" pitchFamily="2" charset="0"/>
                  <a:ea typeface="Roboto" pitchFamily="2" charset="0"/>
                  <a:cs typeface="Lato" panose="020F0502020204030203" pitchFamily="34" charset="0"/>
                </a:rPr>
                <a:t>AWARENESS  44,492</a:t>
              </a:r>
              <a:endParaRPr lang="id-ID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B0E445A3-F729-9740-942B-39EB9F7BB1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5" y="3535832"/>
            <a:ext cx="3187700" cy="774700"/>
          </a:xfrm>
          <a:prstGeom prst="rect">
            <a:avLst/>
          </a:prstGeom>
        </p:spPr>
      </p:pic>
      <p:pic>
        <p:nvPicPr>
          <p:cNvPr id="50" name="Picture 4" descr="Image result for lpn seaview logo">
            <a:extLst>
              <a:ext uri="{FF2B5EF4-FFF2-40B4-BE49-F238E27FC236}">
                <a16:creationId xmlns:a16="http://schemas.microsoft.com/office/drawing/2014/main" id="{52380298-3BF5-8446-84CA-42247A8E0D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3" b="16636"/>
          <a:stretch/>
        </p:blipFill>
        <p:spPr bwMode="auto">
          <a:xfrm>
            <a:off x="19965921" y="11014825"/>
            <a:ext cx="2523966" cy="182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A37B4A3-DB29-AD4D-BDCF-0214BA81D813}"/>
              </a:ext>
            </a:extLst>
          </p:cNvPr>
          <p:cNvSpPr txBox="1"/>
          <p:nvPr/>
        </p:nvSpPr>
        <p:spPr>
          <a:xfrm>
            <a:off x="2489993" y="11637456"/>
            <a:ext cx="82709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BUDGET </a:t>
            </a:r>
            <a:r>
              <a:rPr lang="en-US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900</a:t>
            </a:r>
            <a:r>
              <a:rPr lang="id-ID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,000 THB </a:t>
            </a:r>
          </a:p>
          <a:p>
            <a:r>
              <a:rPr lang="id-ID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GET 2,000 LEAD GENERATION</a:t>
            </a:r>
            <a:br>
              <a:rPr lang="id-ID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</a:br>
            <a:endParaRPr lang="id-ID" b="1" spc="600" dirty="0">
              <a:solidFill>
                <a:srgbClr val="C00000"/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F810BC8-EBBD-4547-9CBF-846ACF26707D}"/>
              </a:ext>
            </a:extLst>
          </p:cNvPr>
          <p:cNvSpPr/>
          <p:nvPr/>
        </p:nvSpPr>
        <p:spPr>
          <a:xfrm>
            <a:off x="2489993" y="10791092"/>
            <a:ext cx="12185650" cy="6879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14000"/>
              </a:lnSpc>
              <a:defRPr/>
            </a:pPr>
            <a:r>
              <a:rPr lang="id-ID" dirty="0">
                <a:solidFill>
                  <a:schemeClr val="tx1"/>
                </a:solidFill>
                <a:latin typeface="Neris Light" panose="00000400000000000000" pitchFamily="50" charset="0"/>
              </a:rPr>
              <a:t>GRAND UNITY </a:t>
            </a:r>
            <a:r>
              <a:rPr lang="th-TH" dirty="0">
                <a:solidFill>
                  <a:schemeClr val="tx1"/>
                </a:solidFill>
                <a:latin typeface="Neris Light" panose="00000400000000000000" pitchFamily="50" charset="0"/>
              </a:rPr>
              <a:t>แช่แข็งเงินผ่อน</a:t>
            </a:r>
            <a:endParaRPr lang="id-ID" dirty="0">
              <a:solidFill>
                <a:schemeClr val="tx1"/>
              </a:solidFill>
              <a:latin typeface="Neris Light" panose="00000400000000000000" pitchFamily="50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DC9F005-FDDC-984E-AC3E-DF97259A4E8E}"/>
              </a:ext>
            </a:extLst>
          </p:cNvPr>
          <p:cNvSpPr txBox="1"/>
          <p:nvPr/>
        </p:nvSpPr>
        <p:spPr>
          <a:xfrm>
            <a:off x="2489993" y="9963076"/>
            <a:ext cx="6666655" cy="830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798" b="1" spc="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2017 AUG (20 DAYS)</a:t>
            </a:r>
          </a:p>
        </p:txBody>
      </p:sp>
    </p:spTree>
    <p:extLst>
      <p:ext uri="{BB962C8B-B14F-4D97-AF65-F5344CB8AC3E}">
        <p14:creationId xmlns:p14="http://schemas.microsoft.com/office/powerpoint/2010/main" val="2667040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12112664" y="3572"/>
            <a:ext cx="0" cy="13708856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iamond 3"/>
          <p:cNvSpPr/>
          <p:nvPr/>
        </p:nvSpPr>
        <p:spPr>
          <a:xfrm>
            <a:off x="11710764" y="8141203"/>
            <a:ext cx="695182" cy="695182"/>
          </a:xfrm>
          <a:prstGeom prst="diamond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7196">
              <a:solidFill>
                <a:schemeClr val="tx1"/>
              </a:solidFill>
            </a:endParaRPr>
          </a:p>
        </p:txBody>
      </p:sp>
      <p:sp>
        <p:nvSpPr>
          <p:cNvPr id="5" name="Diamond 4"/>
          <p:cNvSpPr/>
          <p:nvPr/>
        </p:nvSpPr>
        <p:spPr>
          <a:xfrm>
            <a:off x="11765073" y="1694825"/>
            <a:ext cx="695182" cy="695182"/>
          </a:xfrm>
          <a:prstGeom prst="diamond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7196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07613" y="1122591"/>
            <a:ext cx="9318189" cy="6798165"/>
            <a:chOff x="6707510" y="986341"/>
            <a:chExt cx="3244741" cy="3400854"/>
          </a:xfrm>
        </p:grpSpPr>
        <p:sp>
          <p:nvSpPr>
            <p:cNvPr id="11" name="TextBox 10"/>
            <p:cNvSpPr txBox="1"/>
            <p:nvPr/>
          </p:nvSpPr>
          <p:spPr>
            <a:xfrm>
              <a:off x="6707510" y="986341"/>
              <a:ext cx="3165901" cy="600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4798" b="1" spc="600" dirty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2018</a:t>
              </a:r>
              <a:r>
                <a:rPr lang="id-ID" sz="7196" b="1" spc="600" dirty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id-ID" sz="4798" b="1" spc="600" dirty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FEB-AUG</a:t>
              </a:r>
              <a:r>
                <a:rPr lang="id-ID" sz="7196" b="1" spc="600" dirty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707511" y="1515394"/>
              <a:ext cx="3244740" cy="28718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id-ID" dirty="0">
                  <a:solidFill>
                    <a:schemeClr val="tx1"/>
                  </a:solidFill>
                  <a:latin typeface="Neris Light" panose="00000400000000000000" pitchFamily="50" charset="0"/>
                  <a:cs typeface="Calibri"/>
                </a:rPr>
                <a:t>LUMPINI TOWNSHIP SEM</a:t>
              </a:r>
            </a:p>
            <a:p>
              <a:pPr lvl="0">
                <a:lnSpc>
                  <a:spcPct val="114000"/>
                </a:lnSpc>
                <a:defRPr/>
              </a:pPr>
              <a:r>
                <a:rPr lang="id-ID" dirty="0">
                  <a:solidFill>
                    <a:schemeClr val="tx1"/>
                  </a:solidFill>
                  <a:latin typeface="Neris Light" panose="00000400000000000000" pitchFamily="50" charset="0"/>
                  <a:cs typeface="Calibri"/>
                </a:rPr>
                <a:t>LPN CHINESE NEW YEAR SEM</a:t>
              </a:r>
              <a:br>
                <a:rPr lang="th-TH" dirty="0">
                  <a:solidFill>
                    <a:schemeClr val="tx1"/>
                  </a:solidFill>
                  <a:latin typeface="Neris Light" panose="00000400000000000000" pitchFamily="50" charset="0"/>
                  <a:cs typeface="Calibri"/>
                </a:rPr>
              </a:br>
              <a:r>
                <a:rPr lang="en-US" dirty="0">
                  <a:solidFill>
                    <a:schemeClr val="tx1"/>
                  </a:solidFill>
                  <a:latin typeface="Neris Light" panose="00000400000000000000" pitchFamily="50" charset="0"/>
                  <a:cs typeface="Calibri"/>
                </a:rPr>
                <a:t>LUMPINI SEA VIEW CHAAM SEM</a:t>
              </a:r>
              <a:br>
                <a:rPr lang="en-US" dirty="0">
                  <a:solidFill>
                    <a:schemeClr val="tx1"/>
                  </a:solidFill>
                  <a:latin typeface="Neris Light" panose="00000400000000000000" pitchFamily="50" charset="0"/>
                  <a:cs typeface="Calibri"/>
                </a:rPr>
              </a:br>
              <a:r>
                <a:rPr lang="en-US" dirty="0">
                  <a:solidFill>
                    <a:schemeClr val="tx1"/>
                  </a:solidFill>
                  <a:latin typeface="Neris Light" panose="00000400000000000000" pitchFamily="50" charset="0"/>
                  <a:cs typeface="Calibri"/>
                </a:rPr>
                <a:t>LPN CONDO FOR RENT SEM</a:t>
              </a:r>
              <a:br>
                <a:rPr lang="en-US" dirty="0">
                  <a:solidFill>
                    <a:schemeClr val="tx1"/>
                  </a:solidFill>
                  <a:latin typeface="Neris Light" panose="00000400000000000000" pitchFamily="50" charset="0"/>
                  <a:cs typeface="Calibri"/>
                </a:rPr>
              </a:br>
              <a:r>
                <a:rPr lang="en-US" dirty="0">
                  <a:solidFill>
                    <a:schemeClr val="tx1"/>
                  </a:solidFill>
                  <a:latin typeface="Neris Light" panose="00000400000000000000" pitchFamily="50" charset="0"/>
                  <a:cs typeface="Calibri"/>
                </a:rPr>
                <a:t>BAAN LUMPINI SEM</a:t>
              </a:r>
              <a:br>
                <a:rPr lang="en-US" dirty="0">
                  <a:solidFill>
                    <a:schemeClr val="tx1"/>
                  </a:solidFill>
                  <a:latin typeface="Neris Light" panose="00000400000000000000" pitchFamily="50" charset="0"/>
                  <a:cs typeface="Calibri"/>
                </a:rPr>
              </a:br>
              <a:r>
                <a:rPr lang="en-US" dirty="0">
                  <a:solidFill>
                    <a:schemeClr val="tx1"/>
                  </a:solidFill>
                  <a:latin typeface="Neris Light" panose="00000400000000000000" pitchFamily="50" charset="0"/>
                  <a:cs typeface="Calibri"/>
                </a:rPr>
                <a:t>BAAN 365 SEM , GDN</a:t>
              </a:r>
              <a:br>
                <a:rPr lang="en-US" dirty="0">
                  <a:solidFill>
                    <a:schemeClr val="tx1"/>
                  </a:solidFill>
                  <a:latin typeface="Neris Light" panose="00000400000000000000" pitchFamily="50" charset="0"/>
                  <a:cs typeface="Calibri"/>
                </a:rPr>
              </a:br>
              <a:br>
                <a:rPr lang="en-US" dirty="0">
                  <a:solidFill>
                    <a:schemeClr val="tx1"/>
                  </a:solidFill>
                  <a:latin typeface="Neris Light" panose="00000400000000000000" pitchFamily="50" charset="0"/>
                  <a:cs typeface="Calibri"/>
                </a:rPr>
              </a:br>
              <a:br>
                <a:rPr lang="en-US" dirty="0">
                  <a:solidFill>
                    <a:schemeClr val="tx1"/>
                  </a:solidFill>
                  <a:latin typeface="Neris Light" panose="00000400000000000000" pitchFamily="50" charset="0"/>
                  <a:cs typeface="Calibri"/>
                </a:rPr>
              </a:br>
              <a:endParaRPr lang="id-ID" dirty="0">
                <a:solidFill>
                  <a:schemeClr val="tx1"/>
                </a:solidFill>
                <a:latin typeface="Neris Light" panose="00000400000000000000" pitchFamily="50" charset="0"/>
                <a:cs typeface="Calibri"/>
              </a:endParaRPr>
            </a:p>
          </p:txBody>
        </p:sp>
      </p:grpSp>
      <p:pic>
        <p:nvPicPr>
          <p:cNvPr id="23" name="Picture 4" descr="Image result for lpn seaview logo">
            <a:extLst>
              <a:ext uri="{FF2B5EF4-FFF2-40B4-BE49-F238E27FC236}">
                <a16:creationId xmlns:a16="http://schemas.microsoft.com/office/drawing/2014/main" id="{6E904326-7C82-B949-8C66-5428A6984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3" b="16636"/>
          <a:stretch/>
        </p:blipFill>
        <p:spPr bwMode="auto">
          <a:xfrm>
            <a:off x="7786073" y="9013344"/>
            <a:ext cx="2093916" cy="151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LPN à¸¥à¸¸à¸¡à¸à¸´à¸à¸µ">
            <a:extLst>
              <a:ext uri="{FF2B5EF4-FFF2-40B4-BE49-F238E27FC236}">
                <a16:creationId xmlns:a16="http://schemas.microsoft.com/office/drawing/2014/main" id="{AC3A180D-530E-4442-B227-9BFC952C5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613" y="8307275"/>
            <a:ext cx="1677301" cy="167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รูปภาพ 24">
            <a:extLst>
              <a:ext uri="{FF2B5EF4-FFF2-40B4-BE49-F238E27FC236}">
                <a16:creationId xmlns:a16="http://schemas.microsoft.com/office/drawing/2014/main" id="{5BCFE490-4B4C-5A41-A526-F61991A9D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092" y="5311099"/>
            <a:ext cx="4424617" cy="5060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938DF29-B5F0-994B-9CFB-7C360FD907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951" y="9287727"/>
            <a:ext cx="2077849" cy="1319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AF321C-1F1A-7446-8CDE-509E0B141F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280" y="8076765"/>
            <a:ext cx="4308086" cy="10691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261E344-00FF-5B4A-9978-2FCF0FD1C3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2499" y="9369348"/>
            <a:ext cx="2351003" cy="88162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B27477-11DB-C84C-8C6A-E1B7CB546ABF}"/>
              </a:ext>
            </a:extLst>
          </p:cNvPr>
          <p:cNvSpPr/>
          <p:nvPr/>
        </p:nvSpPr>
        <p:spPr>
          <a:xfrm>
            <a:off x="13476957" y="2348368"/>
            <a:ext cx="78582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Neris Light" panose="00000400000000000000" pitchFamily="50" charset="0"/>
              </a:rPr>
              <a:t>THE STRAND CONDOMINIUM SEM , GDN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10C390-55BA-D64E-9EE2-09A96BB19ED0}"/>
              </a:ext>
            </a:extLst>
          </p:cNvPr>
          <p:cNvSpPr/>
          <p:nvPr/>
        </p:nvSpPr>
        <p:spPr>
          <a:xfrm>
            <a:off x="13511438" y="8868523"/>
            <a:ext cx="51732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Neris Light" panose="00000400000000000000" pitchFamily="50" charset="0"/>
              </a:rPr>
              <a:t>JEWELLERY BUILDING SEM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EB997DB-B18B-2E42-83F4-39A4D8CD8F8C}"/>
              </a:ext>
            </a:extLst>
          </p:cNvPr>
          <p:cNvSpPr txBox="1"/>
          <p:nvPr/>
        </p:nvSpPr>
        <p:spPr>
          <a:xfrm>
            <a:off x="2807613" y="6184157"/>
            <a:ext cx="7072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BUDGET 554,000 THB </a:t>
            </a:r>
          </a:p>
          <a:p>
            <a:r>
              <a:rPr lang="id-ID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GET 39,272 CLICKS</a:t>
            </a:r>
          </a:p>
          <a:p>
            <a:r>
              <a:rPr lang="en-US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AWARENESS  4,198,702</a:t>
            </a:r>
            <a:endParaRPr lang="id-ID" b="1" spc="600" dirty="0">
              <a:solidFill>
                <a:srgbClr val="C00000"/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7C856F-17A1-5A46-9A41-05A527EF52EB}"/>
              </a:ext>
            </a:extLst>
          </p:cNvPr>
          <p:cNvSpPr txBox="1"/>
          <p:nvPr/>
        </p:nvSpPr>
        <p:spPr>
          <a:xfrm>
            <a:off x="13463820" y="1258807"/>
            <a:ext cx="9091778" cy="1199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798" b="1" spc="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2018</a:t>
            </a:r>
            <a:r>
              <a:rPr lang="id-ID" sz="7196" b="1" spc="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id-ID" sz="4798" b="1" spc="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APR-DEC</a:t>
            </a:r>
            <a:endParaRPr lang="id-ID" sz="7196" b="1" spc="6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F75166A-1E0E-A34A-AD77-6E8BA381FE34}"/>
              </a:ext>
            </a:extLst>
          </p:cNvPr>
          <p:cNvSpPr txBox="1"/>
          <p:nvPr/>
        </p:nvSpPr>
        <p:spPr>
          <a:xfrm>
            <a:off x="13491267" y="3207097"/>
            <a:ext cx="7072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BUDGET 290,000 THB </a:t>
            </a:r>
          </a:p>
          <a:p>
            <a:r>
              <a:rPr lang="id-ID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GET 22,000 CLICKS</a:t>
            </a:r>
          </a:p>
          <a:p>
            <a:r>
              <a:rPr lang="en-US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AWARENESS  5,293,512</a:t>
            </a:r>
            <a:endParaRPr lang="id-ID" b="1" spc="600" dirty="0">
              <a:solidFill>
                <a:srgbClr val="C00000"/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340EA7-00FA-E54C-B4A9-05798D0BAE24}"/>
              </a:ext>
            </a:extLst>
          </p:cNvPr>
          <p:cNvSpPr txBox="1"/>
          <p:nvPr/>
        </p:nvSpPr>
        <p:spPr>
          <a:xfrm>
            <a:off x="13394408" y="7707431"/>
            <a:ext cx="9091778" cy="1199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798" b="1" spc="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2018</a:t>
            </a:r>
            <a:r>
              <a:rPr lang="id-ID" sz="7196" b="1" spc="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id-ID" sz="4798" b="1" spc="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AUG-DEC</a:t>
            </a:r>
            <a:endParaRPr lang="id-ID" sz="7196" b="1" spc="6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17F2FD-786C-A04A-AF05-857069432727}"/>
              </a:ext>
            </a:extLst>
          </p:cNvPr>
          <p:cNvSpPr txBox="1"/>
          <p:nvPr/>
        </p:nvSpPr>
        <p:spPr>
          <a:xfrm>
            <a:off x="13536451" y="9590746"/>
            <a:ext cx="7072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BUDGET 108,000 THB </a:t>
            </a:r>
          </a:p>
          <a:p>
            <a:r>
              <a:rPr lang="id-ID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GET 1,563 CLICKS</a:t>
            </a:r>
          </a:p>
          <a:p>
            <a:r>
              <a:rPr lang="en-US" b="1" spc="600" dirty="0">
                <a:solidFill>
                  <a:srgbClr val="C00000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AWARENESS  32,328</a:t>
            </a:r>
            <a:endParaRPr lang="id-ID" b="1" spc="600" dirty="0">
              <a:solidFill>
                <a:srgbClr val="C00000"/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836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574544" y="1039540"/>
            <a:ext cx="395494" cy="55114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33" name="Rectangle"/>
          <p:cNvSpPr/>
          <p:nvPr/>
        </p:nvSpPr>
        <p:spPr>
          <a:xfrm>
            <a:off x="-1" y="0"/>
            <a:ext cx="24377654" cy="13716000"/>
          </a:xfrm>
          <a:prstGeom prst="rect">
            <a:avLst/>
          </a:prstGeom>
          <a:solidFill>
            <a:srgbClr val="242C35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34" name="Circle"/>
          <p:cNvSpPr/>
          <p:nvPr/>
        </p:nvSpPr>
        <p:spPr>
          <a:xfrm>
            <a:off x="7123721" y="1770035"/>
            <a:ext cx="10175927" cy="10175928"/>
          </a:xfrm>
          <a:prstGeom prst="ellipse">
            <a:avLst/>
          </a:prstGeom>
          <a:solidFill>
            <a:srgbClr val="76E8BC">
              <a:alpha val="5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35" name="ABOUT…"/>
          <p:cNvSpPr txBox="1"/>
          <p:nvPr/>
        </p:nvSpPr>
        <p:spPr>
          <a:xfrm>
            <a:off x="7588936" y="4476119"/>
            <a:ext cx="9193427" cy="476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ts val="11500"/>
              </a:lnSpc>
              <a:defRPr sz="11500">
                <a:solidFill>
                  <a:srgbClr val="FFFFFF"/>
                </a:solidFill>
                <a:latin typeface="Sinkin Sans 700 Bold"/>
                <a:ea typeface="Sinkin Sans 700 Bold"/>
                <a:cs typeface="Sinkin Sans 700 Bold"/>
                <a:sym typeface="Sinkin Sans 700 Bold"/>
              </a:defRPr>
            </a:pPr>
            <a:r>
              <a:t>ABOUT</a:t>
            </a:r>
          </a:p>
          <a:p>
            <a:pPr algn="ctr">
              <a:lnSpc>
                <a:spcPts val="11500"/>
              </a:lnSpc>
              <a:defRPr sz="11500">
                <a:solidFill>
                  <a:srgbClr val="FFFFFF"/>
                </a:solidFill>
                <a:latin typeface="Sinkin Sans 700 Bold"/>
                <a:ea typeface="Sinkin Sans 700 Bold"/>
                <a:cs typeface="Sinkin Sans 700 Bold"/>
                <a:sym typeface="Sinkin Sans 700 Bold"/>
              </a:defRPr>
            </a:pPr>
            <a:endParaRPr/>
          </a:p>
          <a:p>
            <a:pPr algn="ctr">
              <a:lnSpc>
                <a:spcPts val="11500"/>
              </a:lnSpc>
              <a:defRPr sz="23900">
                <a:solidFill>
                  <a:srgbClr val="FFFFFF"/>
                </a:solidFill>
                <a:latin typeface="Sinkin Sans 700 Bold"/>
                <a:ea typeface="Sinkin Sans 700 Bold"/>
                <a:cs typeface="Sinkin Sans 700 Bold"/>
                <a:sym typeface="Sinkin Sans 700 Bold"/>
              </a:defRPr>
            </a:pPr>
            <a:r>
              <a:t>US</a:t>
            </a:r>
          </a:p>
        </p:txBody>
      </p:sp>
      <p:sp>
        <p:nvSpPr>
          <p:cNvPr id="36" name="We are what we repeatedly do."/>
          <p:cNvSpPr txBox="1"/>
          <p:nvPr/>
        </p:nvSpPr>
        <p:spPr>
          <a:xfrm>
            <a:off x="8875345" y="8992740"/>
            <a:ext cx="6619061" cy="1183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lvl1pPr>
          </a:lstStyle>
          <a:p>
            <a:r>
              <a:t>We are what we repeatedly do. </a:t>
            </a:r>
          </a:p>
        </p:txBody>
      </p:sp>
      <p:sp>
        <p:nvSpPr>
          <p:cNvPr id="37" name="Circle"/>
          <p:cNvSpPr/>
          <p:nvPr/>
        </p:nvSpPr>
        <p:spPr>
          <a:xfrm>
            <a:off x="10965075" y="1112244"/>
            <a:ext cx="2439599" cy="2439597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38" name="Shape"/>
          <p:cNvSpPr/>
          <p:nvPr/>
        </p:nvSpPr>
        <p:spPr>
          <a:xfrm>
            <a:off x="11720617" y="1860333"/>
            <a:ext cx="982133" cy="841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1172"/>
                </a:moveTo>
                <a:cubicBezTo>
                  <a:pt x="0" y="11172"/>
                  <a:pt x="0" y="11172"/>
                  <a:pt x="0" y="11172"/>
                </a:cubicBezTo>
                <a:cubicBezTo>
                  <a:pt x="0" y="5586"/>
                  <a:pt x="0" y="5586"/>
                  <a:pt x="0" y="5586"/>
                </a:cubicBezTo>
                <a:cubicBezTo>
                  <a:pt x="0" y="4469"/>
                  <a:pt x="953" y="3352"/>
                  <a:pt x="2224" y="3352"/>
                </a:cubicBezTo>
                <a:cubicBezTo>
                  <a:pt x="6353" y="3352"/>
                  <a:pt x="6353" y="3352"/>
                  <a:pt x="6353" y="3352"/>
                </a:cubicBezTo>
                <a:cubicBezTo>
                  <a:pt x="6353" y="1117"/>
                  <a:pt x="6353" y="1117"/>
                  <a:pt x="6353" y="1117"/>
                </a:cubicBezTo>
                <a:cubicBezTo>
                  <a:pt x="6353" y="372"/>
                  <a:pt x="6988" y="0"/>
                  <a:pt x="7624" y="0"/>
                </a:cubicBezTo>
                <a:cubicBezTo>
                  <a:pt x="14294" y="0"/>
                  <a:pt x="14294" y="0"/>
                  <a:pt x="14294" y="0"/>
                </a:cubicBezTo>
                <a:cubicBezTo>
                  <a:pt x="14929" y="0"/>
                  <a:pt x="15565" y="372"/>
                  <a:pt x="15565" y="1117"/>
                </a:cubicBezTo>
                <a:cubicBezTo>
                  <a:pt x="15565" y="3352"/>
                  <a:pt x="15565" y="3352"/>
                  <a:pt x="15565" y="3352"/>
                </a:cubicBezTo>
                <a:cubicBezTo>
                  <a:pt x="19694" y="3352"/>
                  <a:pt x="19694" y="3352"/>
                  <a:pt x="19694" y="3352"/>
                </a:cubicBezTo>
                <a:cubicBezTo>
                  <a:pt x="20965" y="3352"/>
                  <a:pt x="21600" y="4469"/>
                  <a:pt x="21600" y="5586"/>
                </a:cubicBezTo>
                <a:lnTo>
                  <a:pt x="21600" y="11172"/>
                </a:lnTo>
                <a:close/>
                <a:moveTo>
                  <a:pt x="21600" y="19366"/>
                </a:moveTo>
                <a:cubicBezTo>
                  <a:pt x="21600" y="20483"/>
                  <a:pt x="20965" y="21600"/>
                  <a:pt x="19694" y="21600"/>
                </a:cubicBezTo>
                <a:cubicBezTo>
                  <a:pt x="2224" y="21600"/>
                  <a:pt x="2224" y="21600"/>
                  <a:pt x="2224" y="21600"/>
                </a:cubicBezTo>
                <a:cubicBezTo>
                  <a:pt x="953" y="21600"/>
                  <a:pt x="0" y="20483"/>
                  <a:pt x="0" y="19366"/>
                </a:cubicBezTo>
                <a:cubicBezTo>
                  <a:pt x="0" y="12662"/>
                  <a:pt x="0" y="12662"/>
                  <a:pt x="0" y="12662"/>
                </a:cubicBezTo>
                <a:cubicBezTo>
                  <a:pt x="8259" y="12662"/>
                  <a:pt x="8259" y="12662"/>
                  <a:pt x="8259" y="12662"/>
                </a:cubicBezTo>
                <a:cubicBezTo>
                  <a:pt x="8259" y="14897"/>
                  <a:pt x="8259" y="14897"/>
                  <a:pt x="8259" y="14897"/>
                </a:cubicBezTo>
                <a:cubicBezTo>
                  <a:pt x="8259" y="15269"/>
                  <a:pt x="8576" y="15641"/>
                  <a:pt x="8894" y="15641"/>
                </a:cubicBezTo>
                <a:cubicBezTo>
                  <a:pt x="13024" y="15641"/>
                  <a:pt x="13024" y="15641"/>
                  <a:pt x="13024" y="15641"/>
                </a:cubicBezTo>
                <a:cubicBezTo>
                  <a:pt x="13341" y="15641"/>
                  <a:pt x="13659" y="15269"/>
                  <a:pt x="13659" y="14897"/>
                </a:cubicBezTo>
                <a:cubicBezTo>
                  <a:pt x="13659" y="12662"/>
                  <a:pt x="13659" y="12662"/>
                  <a:pt x="13659" y="12662"/>
                </a:cubicBezTo>
                <a:cubicBezTo>
                  <a:pt x="21600" y="12662"/>
                  <a:pt x="21600" y="12662"/>
                  <a:pt x="21600" y="12662"/>
                </a:cubicBezTo>
                <a:lnTo>
                  <a:pt x="21600" y="19366"/>
                </a:lnTo>
                <a:close/>
                <a:moveTo>
                  <a:pt x="13976" y="3352"/>
                </a:moveTo>
                <a:cubicBezTo>
                  <a:pt x="13976" y="1862"/>
                  <a:pt x="13976" y="1862"/>
                  <a:pt x="13976" y="1862"/>
                </a:cubicBezTo>
                <a:cubicBezTo>
                  <a:pt x="7941" y="1862"/>
                  <a:pt x="7941" y="1862"/>
                  <a:pt x="7941" y="1862"/>
                </a:cubicBezTo>
                <a:cubicBezTo>
                  <a:pt x="7941" y="3352"/>
                  <a:pt x="7941" y="3352"/>
                  <a:pt x="7941" y="3352"/>
                </a:cubicBezTo>
                <a:lnTo>
                  <a:pt x="13976" y="3352"/>
                </a:lnTo>
                <a:close/>
                <a:moveTo>
                  <a:pt x="12388" y="14524"/>
                </a:moveTo>
                <a:cubicBezTo>
                  <a:pt x="9529" y="14524"/>
                  <a:pt x="9529" y="14524"/>
                  <a:pt x="9529" y="14524"/>
                </a:cubicBezTo>
                <a:cubicBezTo>
                  <a:pt x="9529" y="12662"/>
                  <a:pt x="9529" y="12662"/>
                  <a:pt x="9529" y="12662"/>
                </a:cubicBezTo>
                <a:cubicBezTo>
                  <a:pt x="12388" y="12662"/>
                  <a:pt x="12388" y="12662"/>
                  <a:pt x="12388" y="12662"/>
                </a:cubicBezTo>
                <a:lnTo>
                  <a:pt x="12388" y="14524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9500"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pic>
        <p:nvPicPr>
          <p:cNvPr id="39" name="image2.jpeg" descr="image2.jpeg"/>
          <p:cNvPicPr>
            <a:picLocks noChangeAspect="1"/>
          </p:cNvPicPr>
          <p:nvPr/>
        </p:nvPicPr>
        <p:blipFill>
          <a:blip r:embed="rId2">
            <a:extLst/>
          </a:blip>
          <a:srcRect l="13" r="12"/>
          <a:stretch>
            <a:fillRect/>
          </a:stretch>
        </p:blipFill>
        <p:spPr>
          <a:xfrm>
            <a:off x="0" y="0"/>
            <a:ext cx="24377651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350" y="0"/>
            <a:ext cx="24383999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ARE YOU LOOKING FOR MEDIA PARTNER?"/>
          <p:cNvSpPr txBox="1"/>
          <p:nvPr/>
        </p:nvSpPr>
        <p:spPr>
          <a:xfrm>
            <a:off x="496375" y="1793239"/>
            <a:ext cx="12612865" cy="7125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ts val="14000"/>
              </a:lnSpc>
              <a:defRPr sz="11500">
                <a:solidFill>
                  <a:srgbClr val="445469"/>
                </a:solidFill>
                <a:latin typeface="Sinkin Sans 700 Bold"/>
                <a:ea typeface="Sinkin Sans 700 Bold"/>
                <a:cs typeface="Sinkin Sans 700 Bold"/>
                <a:sym typeface="Sinkin Sans 700 Bold"/>
              </a:defRPr>
            </a:pPr>
            <a:r>
              <a:rPr dirty="0"/>
              <a:t>ARE Y</a:t>
            </a:r>
            <a:r>
              <a:rPr dirty="0">
                <a:solidFill>
                  <a:srgbClr val="E74566"/>
                </a:solidFill>
              </a:rPr>
              <a:t>O</a:t>
            </a:r>
            <a:r>
              <a:rPr dirty="0"/>
              <a:t>U LOO</a:t>
            </a:r>
            <a:r>
              <a:rPr dirty="0">
                <a:solidFill>
                  <a:srgbClr val="E74566"/>
                </a:solidFill>
              </a:rPr>
              <a:t>K</a:t>
            </a:r>
            <a:r>
              <a:rPr dirty="0"/>
              <a:t>ING FO</a:t>
            </a:r>
            <a:r>
              <a:rPr dirty="0">
                <a:solidFill>
                  <a:srgbClr val="E74566"/>
                </a:solidFill>
              </a:rPr>
              <a:t>R</a:t>
            </a:r>
            <a:r>
              <a:rPr dirty="0"/>
              <a:t> MEDIA </a:t>
            </a:r>
            <a:r>
              <a:rPr dirty="0">
                <a:solidFill>
                  <a:srgbClr val="E74566"/>
                </a:solidFill>
              </a:rPr>
              <a:t>P</a:t>
            </a:r>
            <a:r>
              <a:rPr dirty="0"/>
              <a:t>ARTNER?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AB88F0-3799-8148-97D1-1FEDC395D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60" y="2896643"/>
            <a:ext cx="7030574" cy="90425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E185B4-1FB4-DF4E-82EA-51FD2D0B4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862" y="3039582"/>
            <a:ext cx="7071003" cy="87566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E45727-C5F9-4E47-950F-139CD22E3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170" y="2996171"/>
            <a:ext cx="7030576" cy="8843490"/>
          </a:xfrm>
          <a:prstGeom prst="rect">
            <a:avLst/>
          </a:prstGeom>
        </p:spPr>
      </p:pic>
      <p:sp>
        <p:nvSpPr>
          <p:cNvPr id="5" name="OUR EXPERTISE - OTHER    INDUSTRY">
            <a:extLst>
              <a:ext uri="{FF2B5EF4-FFF2-40B4-BE49-F238E27FC236}">
                <a16:creationId xmlns:a16="http://schemas.microsoft.com/office/drawing/2014/main" id="{66CABC2D-DEE0-9A49-8495-07D70BCB0B7F}"/>
              </a:ext>
            </a:extLst>
          </p:cNvPr>
          <p:cNvSpPr txBox="1"/>
          <p:nvPr/>
        </p:nvSpPr>
        <p:spPr>
          <a:xfrm>
            <a:off x="4862197" y="1156919"/>
            <a:ext cx="1481431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4800">
                <a:solidFill>
                  <a:srgbClr val="445469"/>
                </a:solidFill>
                <a:latin typeface="Sinkin Sans 600 SemiBold"/>
                <a:ea typeface="Sinkin Sans 600 SemiBold"/>
                <a:cs typeface="Sinkin Sans 600 SemiBold"/>
                <a:sym typeface="Sinkin Sans 600 SemiBold"/>
              </a:defRPr>
            </a:pPr>
            <a:r>
              <a:rPr dirty="0"/>
              <a:t>OUR EXPERTISE </a:t>
            </a:r>
            <a:r>
              <a:rPr lang="en-US" dirty="0"/>
              <a:t>–</a:t>
            </a:r>
            <a:r>
              <a:rPr dirty="0"/>
              <a:t> </a:t>
            </a:r>
            <a:r>
              <a:rPr lang="en-US" dirty="0"/>
              <a:t>CONTENT STRATEGY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0045353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71674" y="1039540"/>
            <a:ext cx="601234" cy="55114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202" name="Rectangle"/>
          <p:cNvSpPr/>
          <p:nvPr/>
        </p:nvSpPr>
        <p:spPr>
          <a:xfrm>
            <a:off x="-1" y="0"/>
            <a:ext cx="24377654" cy="13716000"/>
          </a:xfrm>
          <a:prstGeom prst="rect">
            <a:avLst/>
          </a:prstGeom>
          <a:solidFill>
            <a:srgbClr val="242C35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203" name="Circle"/>
          <p:cNvSpPr/>
          <p:nvPr/>
        </p:nvSpPr>
        <p:spPr>
          <a:xfrm>
            <a:off x="7123721" y="1770035"/>
            <a:ext cx="10175927" cy="10175928"/>
          </a:xfrm>
          <a:prstGeom prst="ellipse">
            <a:avLst/>
          </a:prstGeom>
          <a:solidFill>
            <a:srgbClr val="A8E071">
              <a:alpha val="5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204" name="MEET OUR…"/>
          <p:cNvSpPr txBox="1"/>
          <p:nvPr/>
        </p:nvSpPr>
        <p:spPr>
          <a:xfrm>
            <a:off x="7588161" y="5085719"/>
            <a:ext cx="9193427" cy="4458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ts val="11500"/>
              </a:lnSpc>
              <a:defRPr sz="11500">
                <a:solidFill>
                  <a:srgbClr val="FFFFFF"/>
                </a:solidFill>
                <a:latin typeface="Sinkin Sans 700 Bold"/>
                <a:ea typeface="Sinkin Sans 700 Bold"/>
                <a:cs typeface="Sinkin Sans 700 Bold"/>
                <a:sym typeface="Sinkin Sans 700 Bold"/>
              </a:defRPr>
            </a:pPr>
            <a:r>
              <a:t>MEET OUR</a:t>
            </a:r>
          </a:p>
          <a:p>
            <a:pPr algn="ctr">
              <a:lnSpc>
                <a:spcPts val="11500"/>
              </a:lnSpc>
              <a:defRPr sz="11500">
                <a:solidFill>
                  <a:srgbClr val="FFFFFF"/>
                </a:solidFill>
                <a:latin typeface="Sinkin Sans 700 Bold"/>
                <a:ea typeface="Sinkin Sans 700 Bold"/>
                <a:cs typeface="Sinkin Sans 700 Bold"/>
                <a:sym typeface="Sinkin Sans 700 Bold"/>
              </a:defRPr>
            </a:pPr>
            <a:r>
              <a:t>CLIENT</a:t>
            </a:r>
          </a:p>
        </p:txBody>
      </p:sp>
      <p:sp>
        <p:nvSpPr>
          <p:cNvPr id="205" name="Circle"/>
          <p:cNvSpPr/>
          <p:nvPr/>
        </p:nvSpPr>
        <p:spPr>
          <a:xfrm>
            <a:off x="10965075" y="1112244"/>
            <a:ext cx="2439599" cy="2439597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206" name="Shape"/>
          <p:cNvSpPr/>
          <p:nvPr/>
        </p:nvSpPr>
        <p:spPr>
          <a:xfrm>
            <a:off x="11805832" y="1911418"/>
            <a:ext cx="759637" cy="841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743" y="21600"/>
                </a:moveTo>
                <a:cubicBezTo>
                  <a:pt x="3857" y="21600"/>
                  <a:pt x="3857" y="21600"/>
                  <a:pt x="3857" y="21600"/>
                </a:cubicBezTo>
                <a:cubicBezTo>
                  <a:pt x="1543" y="21600"/>
                  <a:pt x="0" y="20206"/>
                  <a:pt x="0" y="18116"/>
                </a:cubicBezTo>
                <a:cubicBezTo>
                  <a:pt x="0" y="14981"/>
                  <a:pt x="771" y="10103"/>
                  <a:pt x="5400" y="10103"/>
                </a:cubicBezTo>
                <a:cubicBezTo>
                  <a:pt x="5786" y="10103"/>
                  <a:pt x="7714" y="11845"/>
                  <a:pt x="10800" y="11845"/>
                </a:cubicBezTo>
                <a:cubicBezTo>
                  <a:pt x="13886" y="11845"/>
                  <a:pt x="15814" y="10103"/>
                  <a:pt x="16200" y="10103"/>
                </a:cubicBezTo>
                <a:cubicBezTo>
                  <a:pt x="20829" y="10103"/>
                  <a:pt x="21600" y="14981"/>
                  <a:pt x="21600" y="18116"/>
                </a:cubicBezTo>
                <a:cubicBezTo>
                  <a:pt x="21600" y="20206"/>
                  <a:pt x="20057" y="21600"/>
                  <a:pt x="17743" y="21600"/>
                </a:cubicBezTo>
                <a:close/>
                <a:moveTo>
                  <a:pt x="10800" y="10800"/>
                </a:moveTo>
                <a:cubicBezTo>
                  <a:pt x="7714" y="10800"/>
                  <a:pt x="5014" y="8361"/>
                  <a:pt x="5014" y="5574"/>
                </a:cubicBezTo>
                <a:cubicBezTo>
                  <a:pt x="5014" y="2439"/>
                  <a:pt x="7714" y="0"/>
                  <a:pt x="10800" y="0"/>
                </a:cubicBezTo>
                <a:cubicBezTo>
                  <a:pt x="14271" y="0"/>
                  <a:pt x="16586" y="2439"/>
                  <a:pt x="16586" y="5574"/>
                </a:cubicBezTo>
                <a:cubicBezTo>
                  <a:pt x="16586" y="8361"/>
                  <a:pt x="14271" y="10800"/>
                  <a:pt x="10800" y="108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9500"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63292" y="1039540"/>
            <a:ext cx="617998" cy="55114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20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2218" y="265023"/>
            <a:ext cx="19582125" cy="13185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Screen Shot 2561-04-02 at 16.50.31.png" descr="Screen Shot 2561-04-02 at 16.50.3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984938" y="4098934"/>
            <a:ext cx="1477690" cy="1468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Screen Shot 2561-04-02 at 16.51.04.png" descr="Screen Shot 2561-04-02 at 16.51.04.png"/>
          <p:cNvPicPr>
            <a:picLocks noChangeAspect="1"/>
          </p:cNvPicPr>
          <p:nvPr/>
        </p:nvPicPr>
        <p:blipFill rotWithShape="1">
          <a:blip r:embed="rId5">
            <a:extLst/>
          </a:blip>
          <a:srcRect t="25480" b="10916"/>
          <a:stretch/>
        </p:blipFill>
        <p:spPr>
          <a:xfrm>
            <a:off x="12431439" y="4133190"/>
            <a:ext cx="1969278" cy="1195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the-strand-logo.png" descr="the-strand-logo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569403" y="10519405"/>
            <a:ext cx="2421346" cy="276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takage_logo.png" descr="takage_logo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488820" y="5763976"/>
            <a:ext cx="1737421" cy="17374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logo (1).png" descr="logo (1)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621354" y="2554168"/>
            <a:ext cx="4369395" cy="973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Screen Shot 2561-04-02 at 17.07.48.png" descr="Screen Shot 2561-04-02 at 17.07.48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1739371" y="3829012"/>
            <a:ext cx="2073905" cy="2007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Screen Shot 2561-04-02 at 17.26.46.png" descr="Screen Shot 2561-04-02 at 17.26.46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1141523" y="8006463"/>
            <a:ext cx="1781132" cy="2007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Screen Shot 2561-04-02 at 17.35.08.png" descr="Screen Shot 2561-04-02 at 17.35.08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2242816" y="11405119"/>
            <a:ext cx="1589008" cy="1671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2" descr="Image result for villadebua">
            <a:extLst>
              <a:ext uri="{FF2B5EF4-FFF2-40B4-BE49-F238E27FC236}">
                <a16:creationId xmlns:a16="http://schemas.microsoft.com/office/drawing/2014/main" id="{D0113DED-6A95-4E89-A58B-BE47F26F5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8820" y="1095517"/>
            <a:ext cx="1852462" cy="98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Myoneclass">
            <a:extLst>
              <a:ext uri="{FF2B5EF4-FFF2-40B4-BE49-F238E27FC236}">
                <a16:creationId xmlns:a16="http://schemas.microsoft.com/office/drawing/2014/main" id="{F5507A57-3775-44CD-9FE0-9407C04BD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6" t="16873" r="28582" b="18199"/>
          <a:stretch/>
        </p:blipFill>
        <p:spPr bwMode="auto">
          <a:xfrm>
            <a:off x="22507415" y="6211426"/>
            <a:ext cx="1483334" cy="118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Image result for jigsaw english">
            <a:extLst>
              <a:ext uri="{FF2B5EF4-FFF2-40B4-BE49-F238E27FC236}">
                <a16:creationId xmlns:a16="http://schemas.microsoft.com/office/drawing/2014/main" id="{EBFCBF38-4593-4DB1-93A8-21999E32C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6938" y="10584703"/>
            <a:ext cx="1901627" cy="91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รูปภาพ 1">
            <a:extLst>
              <a:ext uri="{FF2B5EF4-FFF2-40B4-BE49-F238E27FC236}">
                <a16:creationId xmlns:a16="http://schemas.microsoft.com/office/drawing/2014/main" id="{25BCFD52-DF59-4163-9E94-FA7B3F69616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876"/>
          <a:stretch/>
        </p:blipFill>
        <p:spPr>
          <a:xfrm>
            <a:off x="11669672" y="5477241"/>
            <a:ext cx="2984885" cy="11959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237019-8362-49CA-B99A-209D8E4B905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23" y="6738216"/>
            <a:ext cx="1526362" cy="15263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7EE4E6-D315-49E3-A895-9FAA2C68147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4" t="19748" r="6501" b="32470"/>
          <a:stretch/>
        </p:blipFill>
        <p:spPr>
          <a:xfrm>
            <a:off x="11419248" y="9157533"/>
            <a:ext cx="2403180" cy="1361872"/>
          </a:xfrm>
          <a:prstGeom prst="rect">
            <a:avLst/>
          </a:prstGeom>
          <a:ln>
            <a:noFill/>
          </a:ln>
        </p:spPr>
      </p:pic>
      <p:pic>
        <p:nvPicPr>
          <p:cNvPr id="18" name="Picture 4" descr="Image result for deestone">
            <a:extLst>
              <a:ext uri="{FF2B5EF4-FFF2-40B4-BE49-F238E27FC236}">
                <a16:creationId xmlns:a16="http://schemas.microsoft.com/office/drawing/2014/main" id="{D236A140-F813-46F2-A118-6BA58126EB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30" b="35645"/>
          <a:stretch/>
        </p:blipFill>
        <p:spPr bwMode="auto">
          <a:xfrm>
            <a:off x="3813994" y="5612143"/>
            <a:ext cx="3611783" cy="100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à¸à¸µà¹à¸¥à¸à¹">
            <a:extLst>
              <a:ext uri="{FF2B5EF4-FFF2-40B4-BE49-F238E27FC236}">
                <a16:creationId xmlns:a16="http://schemas.microsoft.com/office/drawing/2014/main" id="{64478E57-790F-4570-A64E-7F82D3B3B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" t="10354" r="7600" b="9503"/>
          <a:stretch/>
        </p:blipFill>
        <p:spPr bwMode="auto">
          <a:xfrm>
            <a:off x="1515396" y="11928382"/>
            <a:ext cx="1874123" cy="130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99D88C-B0E5-4BDB-B993-7E2ED40F3E2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590" y="3050418"/>
            <a:ext cx="3035176" cy="1048516"/>
          </a:xfrm>
          <a:prstGeom prst="rect">
            <a:avLst/>
          </a:prstGeom>
        </p:spPr>
      </p:pic>
      <p:pic>
        <p:nvPicPr>
          <p:cNvPr id="5126" name="Picture 6" descr="Related image">
            <a:extLst>
              <a:ext uri="{FF2B5EF4-FFF2-40B4-BE49-F238E27FC236}">
                <a16:creationId xmlns:a16="http://schemas.microsoft.com/office/drawing/2014/main" id="{B89E645E-6B5E-4268-84E4-BDA098796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990" y="5214851"/>
            <a:ext cx="1737421" cy="173742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Picture 4" descr="Image result for lpn seaview logo">
            <a:extLst>
              <a:ext uri="{FF2B5EF4-FFF2-40B4-BE49-F238E27FC236}">
                <a16:creationId xmlns:a16="http://schemas.microsoft.com/office/drawing/2014/main" id="{F778045E-2DA4-442F-9880-7DF284AA4B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3" b="16636"/>
          <a:stretch/>
        </p:blipFill>
        <p:spPr bwMode="auto">
          <a:xfrm>
            <a:off x="20202710" y="11759817"/>
            <a:ext cx="1978720" cy="143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Image result for smith prive">
            <a:extLst>
              <a:ext uri="{FF2B5EF4-FFF2-40B4-BE49-F238E27FC236}">
                <a16:creationId xmlns:a16="http://schemas.microsoft.com/office/drawing/2014/main" id="{81A60973-5339-4DE7-868E-70741DB17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557" y="3570990"/>
            <a:ext cx="1602542" cy="160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Related image">
            <a:extLst>
              <a:ext uri="{FF2B5EF4-FFF2-40B4-BE49-F238E27FC236}">
                <a16:creationId xmlns:a16="http://schemas.microsoft.com/office/drawing/2014/main" id="{EDF033FD-6869-440D-A3F4-64AB939AF0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9" b="23448"/>
          <a:stretch/>
        </p:blipFill>
        <p:spPr bwMode="auto">
          <a:xfrm>
            <a:off x="1122218" y="6187430"/>
            <a:ext cx="2269601" cy="130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Image result for wall street english">
            <a:extLst>
              <a:ext uri="{FF2B5EF4-FFF2-40B4-BE49-F238E27FC236}">
                <a16:creationId xmlns:a16="http://schemas.microsoft.com/office/drawing/2014/main" id="{EA1CAB5C-C1AC-4516-A757-3F3C4FB6A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188" y="6952272"/>
            <a:ext cx="2391432" cy="16899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142" name="Picture 22" descr="Image result for newera condo">
            <a:extLst>
              <a:ext uri="{FF2B5EF4-FFF2-40B4-BE49-F238E27FC236}">
                <a16:creationId xmlns:a16="http://schemas.microsoft.com/office/drawing/2014/main" id="{2B5FDCD7-C826-4911-B5CA-0BA315FD8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118" y="6880021"/>
            <a:ext cx="1651087" cy="16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Related image">
            <a:extLst>
              <a:ext uri="{FF2B5EF4-FFF2-40B4-BE49-F238E27FC236}">
                <a16:creationId xmlns:a16="http://schemas.microsoft.com/office/drawing/2014/main" id="{879EFD36-BD07-40BF-AC14-5116AE923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7" b="16560"/>
          <a:stretch/>
        </p:blipFill>
        <p:spPr bwMode="auto">
          <a:xfrm>
            <a:off x="17862226" y="9381266"/>
            <a:ext cx="2422839" cy="104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" name="Picture 30" descr="Related image">
            <a:extLst>
              <a:ext uri="{FF2B5EF4-FFF2-40B4-BE49-F238E27FC236}">
                <a16:creationId xmlns:a16="http://schemas.microsoft.com/office/drawing/2014/main" id="{541DE6F8-9564-4393-AEE7-9E187CBA7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" t="6889" r="8738" b="8488"/>
          <a:stretch/>
        </p:blipFill>
        <p:spPr bwMode="auto">
          <a:xfrm>
            <a:off x="15103005" y="5763976"/>
            <a:ext cx="1877627" cy="153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6" name="Picture 36" descr="Image result for curel logo">
            <a:extLst>
              <a:ext uri="{FF2B5EF4-FFF2-40B4-BE49-F238E27FC236}">
                <a16:creationId xmlns:a16="http://schemas.microsoft.com/office/drawing/2014/main" id="{175C7BFD-2642-4732-BD57-DC06ADDEA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1" b="21478"/>
          <a:stretch/>
        </p:blipFill>
        <p:spPr bwMode="auto">
          <a:xfrm>
            <a:off x="967477" y="359687"/>
            <a:ext cx="2125082" cy="122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F8FC0B44-FA93-4C87-9B14-509CD1BD2DC5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3" r="21207" b="14023"/>
          <a:stretch/>
        </p:blipFill>
        <p:spPr>
          <a:xfrm>
            <a:off x="5619885" y="11803905"/>
            <a:ext cx="1477690" cy="1682201"/>
          </a:xfrm>
          <a:prstGeom prst="rect">
            <a:avLst/>
          </a:prstGeom>
        </p:spPr>
      </p:pic>
      <p:pic>
        <p:nvPicPr>
          <p:cNvPr id="5158" name="Picture 38" descr="Image result for natcare logo">
            <a:extLst>
              <a:ext uri="{FF2B5EF4-FFF2-40B4-BE49-F238E27FC236}">
                <a16:creationId xmlns:a16="http://schemas.microsoft.com/office/drawing/2014/main" id="{96BB0DE2-234E-48FB-A10E-FB06053E1B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7" b="15910"/>
          <a:stretch/>
        </p:blipFill>
        <p:spPr bwMode="auto">
          <a:xfrm>
            <a:off x="5551541" y="229894"/>
            <a:ext cx="1852462" cy="129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1">
            <a:extLst>
              <a:ext uri="{FF2B5EF4-FFF2-40B4-BE49-F238E27FC236}">
                <a16:creationId xmlns:a16="http://schemas.microsoft.com/office/drawing/2014/main" id="{BB6DF926-A636-42BC-9761-0F268AC953DE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77" y="7097161"/>
            <a:ext cx="1372268" cy="1361872"/>
          </a:xfrm>
          <a:prstGeom prst="rect">
            <a:avLst/>
          </a:prstGeom>
        </p:spPr>
      </p:pic>
      <p:pic>
        <p:nvPicPr>
          <p:cNvPr id="5160" name="Picture 40" descr="Image result for nr nanofiber logo">
            <a:extLst>
              <a:ext uri="{FF2B5EF4-FFF2-40B4-BE49-F238E27FC236}">
                <a16:creationId xmlns:a16="http://schemas.microsoft.com/office/drawing/2014/main" id="{30F51FFC-7B3B-4946-951F-2667DE3E7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349" y="8868318"/>
            <a:ext cx="1651087" cy="16510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06F135B-49F6-094D-9EFC-4754450C1A9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330" y="889659"/>
            <a:ext cx="1882485" cy="76761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CEE5805-B9AA-9B49-9242-9B34DE552EEF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0673" y="293167"/>
            <a:ext cx="1708730" cy="96116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5198506-D5F7-C04B-99FA-9DD329AF3B6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763" y="181559"/>
            <a:ext cx="2546988" cy="83900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85A4CD0-4FD2-DE42-8835-965AB1B7726F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0402" y="303301"/>
            <a:ext cx="2162603" cy="46341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521CA8E-EF7A-A04D-B107-D6DE2A4E3E8B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1075" y="213385"/>
            <a:ext cx="2039287" cy="45565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3D83987-D392-B348-A6FA-B53057A09DB6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7757" y="1927757"/>
            <a:ext cx="439648" cy="43964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8E77719-A4AF-8246-8D2C-354FBDC0BCD9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100" y="2367405"/>
            <a:ext cx="529900" cy="5299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F002A0A-DEE9-0944-AFF7-4122BB1316B9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3569" y="359687"/>
            <a:ext cx="1717418" cy="40702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8DA2E35-9D94-274B-B799-E8A8E422DD8F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381" y="317409"/>
            <a:ext cx="2815621" cy="5388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7E8D9E9-EB7C-B64C-853B-18401D90C499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290" y="8004507"/>
            <a:ext cx="1076831" cy="107683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69388" y="1039540"/>
            <a:ext cx="605806" cy="55114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220" name="OUR EXPERTISE - EXHIBITION INDUSTRY"/>
          <p:cNvSpPr txBox="1"/>
          <p:nvPr/>
        </p:nvSpPr>
        <p:spPr>
          <a:xfrm>
            <a:off x="6742511" y="1156919"/>
            <a:ext cx="1105366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800">
                <a:solidFill>
                  <a:srgbClr val="445469"/>
                </a:solidFill>
                <a:latin typeface="Sinkin Sans 600 SemiBold"/>
                <a:ea typeface="Sinkin Sans 600 SemiBold"/>
                <a:cs typeface="Sinkin Sans 600 SemiBold"/>
                <a:sym typeface="Sinkin Sans 600 SemiBold"/>
              </a:defRPr>
            </a:lvl1pPr>
          </a:lstStyle>
          <a:p>
            <a:r>
              <a:rPr lang="en-US" dirty="0"/>
              <a:t>OUR EXPERTISE - EXHIBITION</a:t>
            </a:r>
          </a:p>
        </p:txBody>
      </p:sp>
      <p:sp>
        <p:nvSpPr>
          <p:cNvPr id="29" name="TextBox 13">
            <a:extLst>
              <a:ext uri="{FF2B5EF4-FFF2-40B4-BE49-F238E27FC236}">
                <a16:creationId xmlns:a16="http://schemas.microsoft.com/office/drawing/2014/main" id="{1AB9F174-A9D5-4BA2-82B0-30DBF1E5CADA}"/>
              </a:ext>
            </a:extLst>
          </p:cNvPr>
          <p:cNvSpPr txBox="1"/>
          <p:nvPr/>
        </p:nvSpPr>
        <p:spPr>
          <a:xfrm>
            <a:off x="1249661" y="9229133"/>
            <a:ext cx="370937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Arhitect’16</a:t>
            </a:r>
          </a:p>
          <a:p>
            <a:pPr algn="ctr"/>
            <a:r>
              <a:rPr lang="en-US" sz="2800" b="1" dirty="0">
                <a:solidFill>
                  <a:srgbClr val="17B0CF"/>
                </a:solidFill>
              </a:rPr>
              <a:t>GDN campaign</a:t>
            </a:r>
            <a:br>
              <a:rPr lang="en-US" sz="2800" b="1" dirty="0">
                <a:solidFill>
                  <a:srgbClr val="17B0CF"/>
                </a:solidFill>
              </a:rPr>
            </a:br>
            <a:r>
              <a:rPr lang="en-US" sz="2800" b="1" dirty="0">
                <a:solidFill>
                  <a:srgbClr val="17B0CF"/>
                </a:solidFill>
              </a:rPr>
              <a:t>Click : 17,928</a:t>
            </a:r>
          </a:p>
          <a:p>
            <a:pPr algn="ctr"/>
            <a:r>
              <a:rPr lang="en-US" sz="2800" b="1" dirty="0">
                <a:solidFill>
                  <a:srgbClr val="17B0CF"/>
                </a:solidFill>
              </a:rPr>
              <a:t>CTR  : 0.33% Avg. </a:t>
            </a:r>
          </a:p>
          <a:p>
            <a:pPr algn="ctr"/>
            <a:r>
              <a:rPr lang="en-US" sz="2800" b="1" dirty="0">
                <a:solidFill>
                  <a:srgbClr val="17B0CF"/>
                </a:solidFill>
              </a:rPr>
              <a:t>Period : Mar-Apr, 2016</a:t>
            </a:r>
            <a:endParaRPr lang="th-TH" sz="2800" b="1" dirty="0">
              <a:solidFill>
                <a:srgbClr val="17B0CF"/>
              </a:solidFill>
            </a:endParaRP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E58F627F-D453-4178-A1AB-801AF687426B}"/>
              </a:ext>
            </a:extLst>
          </p:cNvPr>
          <p:cNvSpPr txBox="1"/>
          <p:nvPr/>
        </p:nvSpPr>
        <p:spPr>
          <a:xfrm>
            <a:off x="6972182" y="9205877"/>
            <a:ext cx="384307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Thailand Best Buys</a:t>
            </a:r>
          </a:p>
          <a:p>
            <a:pPr algn="ctr"/>
            <a:r>
              <a:rPr lang="en-US" sz="2800" b="1" dirty="0">
                <a:solidFill>
                  <a:srgbClr val="17B0CF"/>
                </a:solidFill>
              </a:rPr>
              <a:t>GDN campaign</a:t>
            </a:r>
            <a:br>
              <a:rPr lang="en-US" sz="2800" b="1" dirty="0">
                <a:solidFill>
                  <a:srgbClr val="17B0CF"/>
                </a:solidFill>
              </a:rPr>
            </a:br>
            <a:r>
              <a:rPr lang="en-US" sz="2800" b="1" dirty="0">
                <a:solidFill>
                  <a:srgbClr val="17B0CF"/>
                </a:solidFill>
              </a:rPr>
              <a:t>Click : 11,199</a:t>
            </a:r>
          </a:p>
          <a:p>
            <a:pPr algn="ctr"/>
            <a:r>
              <a:rPr lang="en-US" sz="2800" b="1" dirty="0">
                <a:solidFill>
                  <a:srgbClr val="17B0CF"/>
                </a:solidFill>
              </a:rPr>
              <a:t>CTR  : 0.29% Avg. </a:t>
            </a:r>
          </a:p>
          <a:p>
            <a:pPr algn="ctr"/>
            <a:r>
              <a:rPr lang="en-US" sz="2800" b="1" dirty="0">
                <a:solidFill>
                  <a:srgbClr val="17B0CF"/>
                </a:solidFill>
              </a:rPr>
              <a:t>Period : Sep- Dec, 2016</a:t>
            </a:r>
            <a:endParaRPr lang="th-TH" sz="2800" b="1" dirty="0">
              <a:solidFill>
                <a:srgbClr val="17B0CF"/>
              </a:solidFill>
            </a:endParaRPr>
          </a:p>
        </p:txBody>
      </p:sp>
      <p:sp>
        <p:nvSpPr>
          <p:cNvPr id="31" name="TextBox 22">
            <a:extLst>
              <a:ext uri="{FF2B5EF4-FFF2-40B4-BE49-F238E27FC236}">
                <a16:creationId xmlns:a16="http://schemas.microsoft.com/office/drawing/2014/main" id="{262FAD27-A478-4BA4-A431-6C066D6B896E}"/>
              </a:ext>
            </a:extLst>
          </p:cNvPr>
          <p:cNvSpPr txBox="1"/>
          <p:nvPr/>
        </p:nvSpPr>
        <p:spPr>
          <a:xfrm>
            <a:off x="12973615" y="9184666"/>
            <a:ext cx="452387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ASEAN Fisheries</a:t>
            </a:r>
          </a:p>
          <a:p>
            <a:pPr algn="ctr"/>
            <a:r>
              <a:rPr lang="en-US" sz="2800" b="1" dirty="0">
                <a:solidFill>
                  <a:srgbClr val="17B0CF"/>
                </a:solidFill>
              </a:rPr>
              <a:t>SEM campaign</a:t>
            </a:r>
            <a:br>
              <a:rPr lang="en-US" sz="2800" b="1" dirty="0">
                <a:solidFill>
                  <a:srgbClr val="17B0CF"/>
                </a:solidFill>
              </a:rPr>
            </a:br>
            <a:r>
              <a:rPr lang="en-US" sz="2800" b="1" dirty="0">
                <a:solidFill>
                  <a:srgbClr val="17B0CF"/>
                </a:solidFill>
              </a:rPr>
              <a:t>Click : 1,104</a:t>
            </a:r>
          </a:p>
          <a:p>
            <a:pPr algn="ctr"/>
            <a:r>
              <a:rPr lang="en-US" sz="2800" b="1" dirty="0">
                <a:solidFill>
                  <a:srgbClr val="17B0CF"/>
                </a:solidFill>
              </a:rPr>
              <a:t>CTR  : 2.30% Avg. </a:t>
            </a:r>
          </a:p>
          <a:p>
            <a:pPr algn="ctr"/>
            <a:r>
              <a:rPr lang="en-US" sz="2800" b="1" dirty="0">
                <a:solidFill>
                  <a:srgbClr val="17B0CF"/>
                </a:solidFill>
              </a:rPr>
              <a:t>Period : May-Jun, 2016</a:t>
            </a:r>
            <a:endParaRPr lang="th-TH" sz="2800" b="1" dirty="0">
              <a:solidFill>
                <a:srgbClr val="17B0CF"/>
              </a:solidFill>
            </a:endParaRPr>
          </a:p>
        </p:txBody>
      </p:sp>
      <p:sp>
        <p:nvSpPr>
          <p:cNvPr id="32" name="TextBox 41">
            <a:extLst>
              <a:ext uri="{FF2B5EF4-FFF2-40B4-BE49-F238E27FC236}">
                <a16:creationId xmlns:a16="http://schemas.microsoft.com/office/drawing/2014/main" id="{3489E808-FA8B-4B00-A99A-37A14E76DBD2}"/>
              </a:ext>
            </a:extLst>
          </p:cNvPr>
          <p:cNvSpPr txBox="1"/>
          <p:nvPr/>
        </p:nvSpPr>
        <p:spPr>
          <a:xfrm>
            <a:off x="18035576" y="9085610"/>
            <a:ext cx="663707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Thai Exhibition Association</a:t>
            </a:r>
          </a:p>
          <a:p>
            <a:pPr algn="ctr"/>
            <a:r>
              <a:rPr lang="en-US" sz="2800" b="1" dirty="0">
                <a:solidFill>
                  <a:srgbClr val="17B0CF"/>
                </a:solidFill>
              </a:rPr>
              <a:t>SEM campaign</a:t>
            </a:r>
          </a:p>
          <a:p>
            <a:pPr algn="ctr"/>
            <a:r>
              <a:rPr lang="en-US" sz="2800" b="1" dirty="0">
                <a:solidFill>
                  <a:srgbClr val="17B0CF"/>
                </a:solidFill>
              </a:rPr>
              <a:t>Click : 2,188</a:t>
            </a:r>
          </a:p>
          <a:p>
            <a:pPr algn="ctr"/>
            <a:r>
              <a:rPr lang="en-US" sz="2800" b="1" dirty="0">
                <a:solidFill>
                  <a:srgbClr val="17B0CF"/>
                </a:solidFill>
              </a:rPr>
              <a:t>CTR  : 6.28% Avg. </a:t>
            </a:r>
          </a:p>
          <a:p>
            <a:pPr algn="ctr"/>
            <a:r>
              <a:rPr lang="en-US" sz="2800" b="1" dirty="0">
                <a:solidFill>
                  <a:srgbClr val="17B0CF"/>
                </a:solidFill>
              </a:rPr>
              <a:t>Period : Dec, 2016-Jun, 2017</a:t>
            </a:r>
            <a:endParaRPr lang="th-TH" sz="2800" b="1" dirty="0">
              <a:solidFill>
                <a:srgbClr val="17B0CF"/>
              </a:solidFill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C1B4E50A-9CEC-4ACC-B63C-E943B6136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06" y="4397696"/>
            <a:ext cx="2577689" cy="3530896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C5522642-8314-43EF-A26D-58C72099FE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3" r="21207" b="14023"/>
          <a:stretch/>
        </p:blipFill>
        <p:spPr>
          <a:xfrm>
            <a:off x="13576686" y="4206343"/>
            <a:ext cx="3269723" cy="3722249"/>
          </a:xfrm>
          <a:prstGeom prst="rect">
            <a:avLst/>
          </a:prstGeom>
        </p:spPr>
      </p:pic>
      <p:pic>
        <p:nvPicPr>
          <p:cNvPr id="35" name="Picture 11">
            <a:extLst>
              <a:ext uri="{FF2B5EF4-FFF2-40B4-BE49-F238E27FC236}">
                <a16:creationId xmlns:a16="http://schemas.microsoft.com/office/drawing/2014/main" id="{2D4CB655-AF5C-4B36-A90C-49A68D8AC3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673" y="4554644"/>
            <a:ext cx="3130262" cy="3106547"/>
          </a:xfrm>
          <a:prstGeom prst="rect">
            <a:avLst/>
          </a:prstGeom>
        </p:spPr>
      </p:pic>
      <p:pic>
        <p:nvPicPr>
          <p:cNvPr id="36" name="Picture 16">
            <a:extLst>
              <a:ext uri="{FF2B5EF4-FFF2-40B4-BE49-F238E27FC236}">
                <a16:creationId xmlns:a16="http://schemas.microsoft.com/office/drawing/2014/main" id="{44EC5503-8447-4987-B40C-674E186306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419" y="5203852"/>
            <a:ext cx="2959391" cy="2369873"/>
          </a:xfrm>
          <a:prstGeom prst="rect">
            <a:avLst/>
          </a:prstGeom>
        </p:spPr>
      </p:pic>
      <p:cxnSp>
        <p:nvCxnSpPr>
          <p:cNvPr id="41" name="Straight Connector 88">
            <a:extLst>
              <a:ext uri="{FF2B5EF4-FFF2-40B4-BE49-F238E27FC236}">
                <a16:creationId xmlns:a16="http://schemas.microsoft.com/office/drawing/2014/main" id="{EC4A39CC-28AD-43F6-8F86-DD0FBFEE9E8A}"/>
              </a:ext>
            </a:extLst>
          </p:cNvPr>
          <p:cNvCxnSpPr>
            <a:cxnSpLocks/>
          </p:cNvCxnSpPr>
          <p:nvPr/>
        </p:nvCxnSpPr>
        <p:spPr>
          <a:xfrm flipH="1">
            <a:off x="13322917" y="7928592"/>
            <a:ext cx="3707270" cy="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88">
            <a:extLst>
              <a:ext uri="{FF2B5EF4-FFF2-40B4-BE49-F238E27FC236}">
                <a16:creationId xmlns:a16="http://schemas.microsoft.com/office/drawing/2014/main" id="{A25F4322-A738-4C1C-B211-353D7774457F}"/>
              </a:ext>
            </a:extLst>
          </p:cNvPr>
          <p:cNvCxnSpPr>
            <a:cxnSpLocks/>
          </p:cNvCxnSpPr>
          <p:nvPr/>
        </p:nvCxnSpPr>
        <p:spPr>
          <a:xfrm flipH="1">
            <a:off x="19944174" y="7928592"/>
            <a:ext cx="3071148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88">
            <a:extLst>
              <a:ext uri="{FF2B5EF4-FFF2-40B4-BE49-F238E27FC236}">
                <a16:creationId xmlns:a16="http://schemas.microsoft.com/office/drawing/2014/main" id="{175673EA-22F5-45D9-B1E9-A4700392D2EC}"/>
              </a:ext>
            </a:extLst>
          </p:cNvPr>
          <p:cNvCxnSpPr>
            <a:cxnSpLocks/>
          </p:cNvCxnSpPr>
          <p:nvPr/>
        </p:nvCxnSpPr>
        <p:spPr>
          <a:xfrm flipH="1">
            <a:off x="1161302" y="7973570"/>
            <a:ext cx="3886095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88">
            <a:extLst>
              <a:ext uri="{FF2B5EF4-FFF2-40B4-BE49-F238E27FC236}">
                <a16:creationId xmlns:a16="http://schemas.microsoft.com/office/drawing/2014/main" id="{53FCFC92-30ED-4C36-B727-8AAC5EFA4350}"/>
              </a:ext>
            </a:extLst>
          </p:cNvPr>
          <p:cNvCxnSpPr>
            <a:cxnSpLocks/>
          </p:cNvCxnSpPr>
          <p:nvPr/>
        </p:nvCxnSpPr>
        <p:spPr>
          <a:xfrm flipH="1">
            <a:off x="6923055" y="7973569"/>
            <a:ext cx="3707270" cy="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7A2B3E9-C945-4B71-BE8E-6D3575DF20D0}"/>
              </a:ext>
            </a:extLst>
          </p:cNvPr>
          <p:cNvCxnSpPr>
            <a:cxnSpLocks/>
          </p:cNvCxnSpPr>
          <p:nvPr/>
        </p:nvCxnSpPr>
        <p:spPr>
          <a:xfrm flipV="1">
            <a:off x="18231186" y="3852011"/>
            <a:ext cx="0" cy="7432976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dash"/>
            <a:miter lim="800000"/>
            <a:headEnd type="oval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8DDDF1E-404A-48C2-89D6-5A37A34EBF96}"/>
              </a:ext>
            </a:extLst>
          </p:cNvPr>
          <p:cNvCxnSpPr>
            <a:cxnSpLocks/>
          </p:cNvCxnSpPr>
          <p:nvPr/>
        </p:nvCxnSpPr>
        <p:spPr>
          <a:xfrm flipV="1">
            <a:off x="12121917" y="3874433"/>
            <a:ext cx="0" cy="7432976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dash"/>
            <a:miter lim="800000"/>
            <a:headEnd type="oval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3CC8F0-80CC-44FB-8E00-E6E9850F63FF}"/>
              </a:ext>
            </a:extLst>
          </p:cNvPr>
          <p:cNvCxnSpPr>
            <a:cxnSpLocks/>
          </p:cNvCxnSpPr>
          <p:nvPr/>
        </p:nvCxnSpPr>
        <p:spPr>
          <a:xfrm flipV="1">
            <a:off x="5740982" y="3942937"/>
            <a:ext cx="0" cy="7432976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dash"/>
            <a:miter lim="800000"/>
            <a:headEnd type="oval"/>
          </a:ln>
          <a:effectLst/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64206" y="1039540"/>
            <a:ext cx="616169" cy="55114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225" name="OUR EXPERTISE - FOOD INDUSTRY"/>
          <p:cNvSpPr txBox="1"/>
          <p:nvPr/>
        </p:nvSpPr>
        <p:spPr>
          <a:xfrm>
            <a:off x="9307312" y="1156919"/>
            <a:ext cx="592405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800">
                <a:solidFill>
                  <a:srgbClr val="445469"/>
                </a:solidFill>
                <a:latin typeface="Sinkin Sans 600 SemiBold"/>
                <a:ea typeface="Sinkin Sans 600 SemiBold"/>
                <a:cs typeface="Sinkin Sans 600 SemiBold"/>
                <a:sym typeface="Sinkin Sans 600 SemiBold"/>
              </a:defRPr>
            </a:lvl1pPr>
          </a:lstStyle>
          <a:p>
            <a:r>
              <a:rPr dirty="0"/>
              <a:t>OUR EXPERTISE - FOOD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D9B8269-639C-45EB-AFB9-AB8D7429D754}"/>
              </a:ext>
            </a:extLst>
          </p:cNvPr>
          <p:cNvSpPr txBox="1"/>
          <p:nvPr/>
        </p:nvSpPr>
        <p:spPr>
          <a:xfrm>
            <a:off x="1055875" y="3616226"/>
            <a:ext cx="3889349" cy="2369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914400" hangingPunct="1"/>
            <a:r>
              <a:rPr lang="en-US" b="1" kern="1200" dirty="0">
                <a:solidFill>
                  <a:srgbClr val="8C0C04"/>
                </a:solidFill>
                <a:latin typeface="Ubuntu"/>
              </a:rPr>
              <a:t>Snack Jack</a:t>
            </a:r>
          </a:p>
          <a:p>
            <a:pPr algn="r"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GDN campaign</a:t>
            </a:r>
            <a:b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</a:br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Click : 18,783</a:t>
            </a:r>
          </a:p>
          <a:p>
            <a:pPr algn="r"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CTR  : 7.30% Avg. </a:t>
            </a:r>
          </a:p>
          <a:p>
            <a:pPr algn="r"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Period : Aug-Oct, 2016</a:t>
            </a:r>
            <a:endParaRPr lang="th-TH" sz="2800" kern="1200" dirty="0">
              <a:solidFill>
                <a:prstClr val="white">
                  <a:lumMod val="50000"/>
                </a:prstClr>
              </a:solidFill>
              <a:latin typeface="Ubuntu"/>
            </a:endParaRP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01348411-DD06-4246-96FB-5ED4725C7B3F}"/>
              </a:ext>
            </a:extLst>
          </p:cNvPr>
          <p:cNvSpPr txBox="1"/>
          <p:nvPr/>
        </p:nvSpPr>
        <p:spPr>
          <a:xfrm>
            <a:off x="9892336" y="3544212"/>
            <a:ext cx="3590395" cy="2369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914400" hangingPunct="1"/>
            <a:r>
              <a:rPr lang="en-US" b="1" kern="1200" dirty="0">
                <a:solidFill>
                  <a:srgbClr val="8C0C04"/>
                </a:solidFill>
                <a:latin typeface="Ubuntu"/>
              </a:rPr>
              <a:t>Deksomboon</a:t>
            </a:r>
          </a:p>
          <a:p>
            <a:pPr algn="r"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GDN campaign</a:t>
            </a:r>
          </a:p>
          <a:p>
            <a:pPr algn="r"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Click : 5,246</a:t>
            </a:r>
          </a:p>
          <a:p>
            <a:pPr algn="r"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CTR  : 0.22% Avg. </a:t>
            </a:r>
          </a:p>
          <a:p>
            <a:pPr algn="r"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Period : Sep-Oct, 2015</a:t>
            </a:r>
            <a:endParaRPr lang="th-TH" sz="2800" kern="1200" dirty="0">
              <a:solidFill>
                <a:prstClr val="white">
                  <a:lumMod val="50000"/>
                </a:prstClr>
              </a:solidFill>
              <a:latin typeface="Ubuntu"/>
            </a:endParaRP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1B004E54-7015-45A5-9669-169227AF47E7}"/>
              </a:ext>
            </a:extLst>
          </p:cNvPr>
          <p:cNvSpPr txBox="1"/>
          <p:nvPr/>
        </p:nvSpPr>
        <p:spPr>
          <a:xfrm>
            <a:off x="15923272" y="5115949"/>
            <a:ext cx="4198775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914400" hangingPunct="1"/>
            <a:r>
              <a:rPr lang="en-US" b="1" kern="1200" dirty="0" err="1">
                <a:solidFill>
                  <a:srgbClr val="8C0C04"/>
                </a:solidFill>
                <a:latin typeface="Ubuntu"/>
              </a:rPr>
              <a:t>Cornpuff</a:t>
            </a:r>
            <a:endParaRPr lang="en-US" b="1" kern="1200" dirty="0">
              <a:solidFill>
                <a:srgbClr val="8C0C04"/>
              </a:solidFill>
              <a:latin typeface="Ubuntu"/>
            </a:endParaRPr>
          </a:p>
          <a:p>
            <a:pPr algn="r" defTabSz="914400" hangingPunct="1"/>
            <a:r>
              <a:rPr lang="en-US" sz="26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GDN campaign</a:t>
            </a:r>
          </a:p>
          <a:p>
            <a:pPr algn="r" defTabSz="914400" hangingPunct="1"/>
            <a:r>
              <a:rPr lang="en-US" sz="26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Click : 15,227</a:t>
            </a:r>
          </a:p>
          <a:p>
            <a:pPr algn="r" defTabSz="914400" hangingPunct="1"/>
            <a:r>
              <a:rPr lang="en-US" sz="26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CTR  : 0.26% Avg. </a:t>
            </a:r>
          </a:p>
          <a:p>
            <a:pPr algn="r" defTabSz="914400" hangingPunct="1"/>
            <a:r>
              <a:rPr lang="en-US" sz="26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Period : Dec2016 -Mar, 2017</a:t>
            </a:r>
            <a:endParaRPr lang="th-TH" sz="2600" kern="1200" dirty="0">
              <a:solidFill>
                <a:prstClr val="white">
                  <a:lumMod val="50000"/>
                </a:prstClr>
              </a:solidFill>
              <a:latin typeface="Ubuntu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1BED136D-FAD6-4822-A680-4C2D5B72CEA8}"/>
              </a:ext>
            </a:extLst>
          </p:cNvPr>
          <p:cNvSpPr txBox="1"/>
          <p:nvPr/>
        </p:nvSpPr>
        <p:spPr>
          <a:xfrm>
            <a:off x="5361991" y="6707758"/>
            <a:ext cx="4478907" cy="2369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914400" hangingPunct="1"/>
            <a:r>
              <a:rPr lang="en-US" b="1" kern="1200" dirty="0">
                <a:solidFill>
                  <a:srgbClr val="8C0C04"/>
                </a:solidFill>
                <a:latin typeface="Ubuntu"/>
              </a:rPr>
              <a:t>Me Plus</a:t>
            </a:r>
          </a:p>
          <a:p>
            <a:pPr algn="r"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YouTube in-stream campaign</a:t>
            </a:r>
          </a:p>
          <a:p>
            <a:pPr algn="r"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View : 70,128</a:t>
            </a:r>
            <a:b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</a:br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VTR  : 31.59%</a:t>
            </a:r>
          </a:p>
          <a:p>
            <a:pPr algn="r"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Period : Jul-Aug, 2016</a:t>
            </a:r>
            <a:endParaRPr lang="th-TH" sz="2800" kern="1200" dirty="0">
              <a:solidFill>
                <a:prstClr val="white">
                  <a:lumMod val="50000"/>
                </a:prstClr>
              </a:solidFill>
              <a:latin typeface="Ubuntu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69EADAFF-2CCB-4E2A-A33E-33A46E09DD79}"/>
              </a:ext>
            </a:extLst>
          </p:cNvPr>
          <p:cNvSpPr txBox="1"/>
          <p:nvPr/>
        </p:nvSpPr>
        <p:spPr>
          <a:xfrm>
            <a:off x="3206637" y="9227664"/>
            <a:ext cx="3547319" cy="2369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b="1" kern="1200" dirty="0">
                <a:solidFill>
                  <a:srgbClr val="8C0C04"/>
                </a:solidFill>
                <a:latin typeface="Ubuntu"/>
              </a:rPr>
              <a:t>King Rice Oil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GDN campaign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Click : 16,902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CTR  : 0.24% Avg. 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Period : Sep-Dec, 2016</a:t>
            </a:r>
            <a:endParaRPr lang="th-TH" sz="2800" kern="1200" dirty="0">
              <a:solidFill>
                <a:prstClr val="white">
                  <a:lumMod val="50000"/>
                </a:prstClr>
              </a:solidFill>
              <a:latin typeface="Ubuntu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99F7AC81-882C-4B31-8F02-94F7229486D1}"/>
              </a:ext>
            </a:extLst>
          </p:cNvPr>
          <p:cNvSpPr txBox="1"/>
          <p:nvPr/>
        </p:nvSpPr>
        <p:spPr>
          <a:xfrm>
            <a:off x="10615524" y="10633934"/>
            <a:ext cx="3969502" cy="2369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b="1" kern="1200" dirty="0">
                <a:solidFill>
                  <a:srgbClr val="8C0C04"/>
                </a:solidFill>
                <a:latin typeface="Ubuntu"/>
              </a:rPr>
              <a:t>Angoon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GDN campaign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Click : 31,380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CTR  : 0.21% Avg. 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Period : Feb-May, 2016</a:t>
            </a:r>
            <a:endParaRPr lang="th-TH" sz="2800" kern="1200" dirty="0">
              <a:solidFill>
                <a:prstClr val="white">
                  <a:lumMod val="50000"/>
                </a:prstClr>
              </a:solidFill>
              <a:latin typeface="Ubuntu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C934E3F8-2DB6-49AB-A8E6-08F3262634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742" y="6712215"/>
            <a:ext cx="2472932" cy="2472932"/>
          </a:xfrm>
          <a:prstGeom prst="rect">
            <a:avLst/>
          </a:prstGeom>
        </p:spPr>
      </p:pic>
      <p:pic>
        <p:nvPicPr>
          <p:cNvPr id="17" name="Picture 2" descr="Image result for snackjack ซาวครีม">
            <a:extLst>
              <a:ext uri="{FF2B5EF4-FFF2-40B4-BE49-F238E27FC236}">
                <a16:creationId xmlns:a16="http://schemas.microsoft.com/office/drawing/2014/main" id="{EB0D5725-3500-4271-8B94-0CF69C459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991" y="3210627"/>
            <a:ext cx="3016641" cy="301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Image result for เด็กสมบูรณ์ หอยนางรม">
            <a:extLst>
              <a:ext uri="{FF2B5EF4-FFF2-40B4-BE49-F238E27FC236}">
                <a16:creationId xmlns:a16="http://schemas.microsoft.com/office/drawing/2014/main" id="{D0094A5E-46FB-474A-A063-F8DBF5E11E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5" r="29654"/>
          <a:stretch/>
        </p:blipFill>
        <p:spPr bwMode="auto">
          <a:xfrm>
            <a:off x="14316054" y="2966421"/>
            <a:ext cx="1503552" cy="397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Image result for คอนพัฟ">
            <a:extLst>
              <a:ext uri="{FF2B5EF4-FFF2-40B4-BE49-F238E27FC236}">
                <a16:creationId xmlns:a16="http://schemas.microsoft.com/office/drawing/2014/main" id="{3772A502-2FF8-4665-A74B-7188465B7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0993" y="3954684"/>
            <a:ext cx="2551813" cy="322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Image result for king rice oil">
            <a:extLst>
              <a:ext uri="{FF2B5EF4-FFF2-40B4-BE49-F238E27FC236}">
                <a16:creationId xmlns:a16="http://schemas.microsoft.com/office/drawing/2014/main" id="{B9A71A8A-584D-4B90-9A3C-4481619EE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1" r="29939"/>
          <a:stretch/>
        </p:blipFill>
        <p:spPr bwMode="auto">
          <a:xfrm>
            <a:off x="702806" y="7883609"/>
            <a:ext cx="1932987" cy="425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Image result for น้ำมัน พืช องุ่น">
            <a:extLst>
              <a:ext uri="{FF2B5EF4-FFF2-40B4-BE49-F238E27FC236}">
                <a16:creationId xmlns:a16="http://schemas.microsoft.com/office/drawing/2014/main" id="{FB3DA650-BEB0-4817-AAF9-6DA289245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6" r="27783"/>
          <a:stretch/>
        </p:blipFill>
        <p:spPr bwMode="auto">
          <a:xfrm>
            <a:off x="8406979" y="9473057"/>
            <a:ext cx="1578138" cy="375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1">
            <a:extLst>
              <a:ext uri="{FF2B5EF4-FFF2-40B4-BE49-F238E27FC236}">
                <a16:creationId xmlns:a16="http://schemas.microsoft.com/office/drawing/2014/main" id="{83C133D5-D2F1-45AA-9D74-3A27C8B9E624}"/>
              </a:ext>
            </a:extLst>
          </p:cNvPr>
          <p:cNvCxnSpPr>
            <a:cxnSpLocks/>
          </p:cNvCxnSpPr>
          <p:nvPr/>
        </p:nvCxnSpPr>
        <p:spPr>
          <a:xfrm flipV="1">
            <a:off x="5253299" y="3438195"/>
            <a:ext cx="0" cy="2547911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1">
            <a:extLst>
              <a:ext uri="{FF2B5EF4-FFF2-40B4-BE49-F238E27FC236}">
                <a16:creationId xmlns:a16="http://schemas.microsoft.com/office/drawing/2014/main" id="{A52380F2-AE41-4F91-A30A-AD458011949D}"/>
              </a:ext>
            </a:extLst>
          </p:cNvPr>
          <p:cNvCxnSpPr>
            <a:cxnSpLocks/>
          </p:cNvCxnSpPr>
          <p:nvPr/>
        </p:nvCxnSpPr>
        <p:spPr>
          <a:xfrm flipV="1">
            <a:off x="2796779" y="9049633"/>
            <a:ext cx="0" cy="2547911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1">
            <a:extLst>
              <a:ext uri="{FF2B5EF4-FFF2-40B4-BE49-F238E27FC236}">
                <a16:creationId xmlns:a16="http://schemas.microsoft.com/office/drawing/2014/main" id="{646B473C-60A3-404B-B8FA-CA0068C39DEB}"/>
              </a:ext>
            </a:extLst>
          </p:cNvPr>
          <p:cNvCxnSpPr>
            <a:cxnSpLocks/>
          </p:cNvCxnSpPr>
          <p:nvPr/>
        </p:nvCxnSpPr>
        <p:spPr>
          <a:xfrm flipV="1">
            <a:off x="10230905" y="10455903"/>
            <a:ext cx="0" cy="2547911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1">
            <a:extLst>
              <a:ext uri="{FF2B5EF4-FFF2-40B4-BE49-F238E27FC236}">
                <a16:creationId xmlns:a16="http://schemas.microsoft.com/office/drawing/2014/main" id="{EE0B62D8-413F-4373-869F-EEDE5D65F8DF}"/>
              </a:ext>
            </a:extLst>
          </p:cNvPr>
          <p:cNvCxnSpPr>
            <a:cxnSpLocks/>
          </p:cNvCxnSpPr>
          <p:nvPr/>
        </p:nvCxnSpPr>
        <p:spPr>
          <a:xfrm flipV="1">
            <a:off x="20339927" y="4593589"/>
            <a:ext cx="0" cy="2547911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21">
            <a:extLst>
              <a:ext uri="{FF2B5EF4-FFF2-40B4-BE49-F238E27FC236}">
                <a16:creationId xmlns:a16="http://schemas.microsoft.com/office/drawing/2014/main" id="{524F87F3-8BD6-4CAE-8EEC-859D5AC68A04}"/>
              </a:ext>
            </a:extLst>
          </p:cNvPr>
          <p:cNvCxnSpPr>
            <a:cxnSpLocks/>
          </p:cNvCxnSpPr>
          <p:nvPr/>
        </p:nvCxnSpPr>
        <p:spPr>
          <a:xfrm flipV="1">
            <a:off x="13868561" y="3284481"/>
            <a:ext cx="0" cy="2547911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1">
            <a:extLst>
              <a:ext uri="{FF2B5EF4-FFF2-40B4-BE49-F238E27FC236}">
                <a16:creationId xmlns:a16="http://schemas.microsoft.com/office/drawing/2014/main" id="{D42288E3-44B5-484A-ADA4-B09BB437FC47}"/>
              </a:ext>
            </a:extLst>
          </p:cNvPr>
          <p:cNvCxnSpPr>
            <a:cxnSpLocks/>
          </p:cNvCxnSpPr>
          <p:nvPr/>
        </p:nvCxnSpPr>
        <p:spPr>
          <a:xfrm flipV="1">
            <a:off x="10210964" y="6478988"/>
            <a:ext cx="0" cy="2547911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12">
            <a:extLst>
              <a:ext uri="{FF2B5EF4-FFF2-40B4-BE49-F238E27FC236}">
                <a16:creationId xmlns:a16="http://schemas.microsoft.com/office/drawing/2014/main" id="{D3391EC0-5332-44C8-982A-4CDD17794A1A}"/>
              </a:ext>
            </a:extLst>
          </p:cNvPr>
          <p:cNvSpPr txBox="1"/>
          <p:nvPr/>
        </p:nvSpPr>
        <p:spPr>
          <a:xfrm>
            <a:off x="14585026" y="9484698"/>
            <a:ext cx="4198775" cy="2369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914400" hangingPunct="1"/>
            <a:r>
              <a:rPr lang="en-US" b="1" kern="1200" dirty="0">
                <a:solidFill>
                  <a:srgbClr val="8C0C04"/>
                </a:solidFill>
                <a:latin typeface="Ubuntu"/>
              </a:rPr>
              <a:t>Magnum</a:t>
            </a:r>
          </a:p>
          <a:p>
            <a:pPr algn="r"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SEM campaign</a:t>
            </a:r>
            <a:b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</a:br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Click : 2,059</a:t>
            </a:r>
          </a:p>
          <a:p>
            <a:pPr algn="r"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CTR  : 4.15% Avg. </a:t>
            </a:r>
          </a:p>
          <a:p>
            <a:pPr algn="r"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Period : Dec2016-Feb, 2016</a:t>
            </a:r>
            <a:endParaRPr lang="th-TH" sz="2800" kern="1200" dirty="0">
              <a:solidFill>
                <a:prstClr val="white">
                  <a:lumMod val="50000"/>
                </a:prstClr>
              </a:solidFill>
              <a:latin typeface="Ubuntu"/>
            </a:endParaRPr>
          </a:p>
        </p:txBody>
      </p:sp>
      <p:pic>
        <p:nvPicPr>
          <p:cNvPr id="34" name="Picture 4" descr="Image result for magnum ice cream">
            <a:extLst>
              <a:ext uri="{FF2B5EF4-FFF2-40B4-BE49-F238E27FC236}">
                <a16:creationId xmlns:a16="http://schemas.microsoft.com/office/drawing/2014/main" id="{B5D29893-11B0-47B3-9E88-4EC46F03E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711" y="9405186"/>
            <a:ext cx="4410081" cy="213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Connector 21">
            <a:extLst>
              <a:ext uri="{FF2B5EF4-FFF2-40B4-BE49-F238E27FC236}">
                <a16:creationId xmlns:a16="http://schemas.microsoft.com/office/drawing/2014/main" id="{2D8EB7CE-6A48-411A-924E-58998D1FAE00}"/>
              </a:ext>
            </a:extLst>
          </p:cNvPr>
          <p:cNvCxnSpPr>
            <a:cxnSpLocks/>
          </p:cNvCxnSpPr>
          <p:nvPr/>
        </p:nvCxnSpPr>
        <p:spPr>
          <a:xfrm flipV="1">
            <a:off x="19115498" y="9306667"/>
            <a:ext cx="0" cy="2547911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71674" y="1039540"/>
            <a:ext cx="601234" cy="55114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228" name="OUR EXPERTISE - BEVERAGES INDUSTRY"/>
          <p:cNvSpPr txBox="1"/>
          <p:nvPr/>
        </p:nvSpPr>
        <p:spPr>
          <a:xfrm>
            <a:off x="8569931" y="1156919"/>
            <a:ext cx="739881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800">
                <a:solidFill>
                  <a:srgbClr val="445469"/>
                </a:solidFill>
                <a:latin typeface="Sinkin Sans 600 SemiBold"/>
                <a:ea typeface="Sinkin Sans 600 SemiBold"/>
                <a:cs typeface="Sinkin Sans 600 SemiBold"/>
                <a:sym typeface="Sinkin Sans 600 SemiBold"/>
              </a:defRPr>
            </a:lvl1pPr>
          </a:lstStyle>
          <a:p>
            <a:r>
              <a:rPr dirty="0"/>
              <a:t>OUR EXPERTISE - BEVERAGES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7E1C64F-415C-4B8F-9A92-FE590D483DCF}"/>
              </a:ext>
            </a:extLst>
          </p:cNvPr>
          <p:cNvSpPr txBox="1"/>
          <p:nvPr/>
        </p:nvSpPr>
        <p:spPr>
          <a:xfrm>
            <a:off x="4023721" y="3333897"/>
            <a:ext cx="451890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b="1" kern="1200" dirty="0">
                <a:solidFill>
                  <a:srgbClr val="F75309"/>
                </a:solidFill>
                <a:latin typeface="Ubuntu"/>
              </a:rPr>
              <a:t>Kato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SEM campaign</a:t>
            </a:r>
            <a:b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</a:br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Click : 1,670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CTR  : 1.97% Avg. 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Period : Feb-Mar, 2016</a:t>
            </a:r>
            <a:endParaRPr lang="th-TH" sz="2800" kern="1200" dirty="0">
              <a:solidFill>
                <a:prstClr val="white">
                  <a:lumMod val="50000"/>
                </a:prstClr>
              </a:solidFill>
              <a:latin typeface="Ubuntu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6A8DD02C-BD80-4ADD-B310-52C8763FBA70}"/>
              </a:ext>
            </a:extLst>
          </p:cNvPr>
          <p:cNvSpPr txBox="1"/>
          <p:nvPr/>
        </p:nvSpPr>
        <p:spPr>
          <a:xfrm>
            <a:off x="8370458" y="6347803"/>
            <a:ext cx="49566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b="1" kern="1200" dirty="0">
                <a:solidFill>
                  <a:srgbClr val="F75309"/>
                </a:solidFill>
                <a:latin typeface="Ubuntu"/>
              </a:rPr>
              <a:t>Dutchmill Life+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SEM campaign</a:t>
            </a:r>
            <a:b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</a:br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Click : 2,018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CTR  : 5.15% Avg. 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Period : May, 2017</a:t>
            </a:r>
            <a:endParaRPr lang="th-TH" sz="2800" kern="1200" dirty="0">
              <a:solidFill>
                <a:prstClr val="white">
                  <a:lumMod val="50000"/>
                </a:prstClr>
              </a:solidFill>
              <a:latin typeface="Ubuntu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9B421757-7D65-4ADF-B21F-6FF605D04C90}"/>
              </a:ext>
            </a:extLst>
          </p:cNvPr>
          <p:cNvSpPr txBox="1"/>
          <p:nvPr/>
        </p:nvSpPr>
        <p:spPr>
          <a:xfrm>
            <a:off x="12406996" y="3237270"/>
            <a:ext cx="451890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b="1" kern="1200" dirty="0">
                <a:solidFill>
                  <a:srgbClr val="F75309"/>
                </a:solidFill>
                <a:latin typeface="Ubuntu"/>
              </a:rPr>
              <a:t>Dutchie Greek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GDN campaign</a:t>
            </a:r>
            <a:b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</a:br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Click : 5,305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CTR  : 0.17% Avg. 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Period : Jun-Jul, 2016</a:t>
            </a:r>
            <a:endParaRPr lang="th-TH" sz="2800" kern="1200" dirty="0">
              <a:solidFill>
                <a:prstClr val="white">
                  <a:lumMod val="50000"/>
                </a:prstClr>
              </a:solidFill>
              <a:latin typeface="Ubuntu"/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5126A183-3ECB-45DF-8662-92239A465E41}"/>
              </a:ext>
            </a:extLst>
          </p:cNvPr>
          <p:cNvSpPr txBox="1"/>
          <p:nvPr/>
        </p:nvSpPr>
        <p:spPr>
          <a:xfrm>
            <a:off x="1319824" y="10195709"/>
            <a:ext cx="42850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sz="3200" b="1" kern="1200" dirty="0">
                <a:solidFill>
                  <a:srgbClr val="F75309"/>
                </a:solidFill>
                <a:latin typeface="Ubuntu"/>
              </a:rPr>
              <a:t>DNA Selection Almond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GDN campaign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Click : 7,584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CTR  : 0.45% Avg. 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Period : Oct-Nov, 2016</a:t>
            </a:r>
            <a:endParaRPr lang="th-TH" sz="2800" kern="1200" dirty="0">
              <a:solidFill>
                <a:prstClr val="white">
                  <a:lumMod val="50000"/>
                </a:prstClr>
              </a:solidFill>
              <a:latin typeface="Ubuntu"/>
            </a:endParaRP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7F30BF56-75F8-43CB-B453-96FA99A8FDC6}"/>
              </a:ext>
            </a:extLst>
          </p:cNvPr>
          <p:cNvSpPr txBox="1"/>
          <p:nvPr/>
        </p:nvSpPr>
        <p:spPr>
          <a:xfrm>
            <a:off x="11557511" y="10546649"/>
            <a:ext cx="444147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b="1" kern="1200" dirty="0">
                <a:solidFill>
                  <a:srgbClr val="F75309"/>
                </a:solidFill>
                <a:latin typeface="Ubuntu"/>
              </a:rPr>
              <a:t>ReadyZaa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GDN campaign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Click : 6,536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CTR  : 0.31% Avg. 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Period : Feb-Mar, 2016</a:t>
            </a:r>
            <a:endParaRPr lang="th-TH" sz="2800" kern="1200" dirty="0">
              <a:solidFill>
                <a:prstClr val="white">
                  <a:lumMod val="50000"/>
                </a:prstClr>
              </a:solidFill>
              <a:latin typeface="Ubuntu"/>
            </a:endParaRP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2723A883-02A7-4E01-A7F6-3C06F255497C}"/>
              </a:ext>
            </a:extLst>
          </p:cNvPr>
          <p:cNvSpPr txBox="1"/>
          <p:nvPr/>
        </p:nvSpPr>
        <p:spPr>
          <a:xfrm>
            <a:off x="15196424" y="6544658"/>
            <a:ext cx="515129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b="1" kern="1200" dirty="0">
                <a:solidFill>
                  <a:srgbClr val="F75309"/>
                </a:solidFill>
                <a:latin typeface="Ubuntu"/>
              </a:rPr>
              <a:t>DNA Black Zinc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GDN campaign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Click : 12,562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CTR  : 0.24% Avg. 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Period : Apr-Jul, 2016</a:t>
            </a:r>
            <a:endParaRPr lang="th-TH" sz="2800" kern="1200" dirty="0">
              <a:solidFill>
                <a:prstClr val="white">
                  <a:lumMod val="50000"/>
                </a:prstClr>
              </a:solidFill>
              <a:latin typeface="Ubuntu"/>
            </a:endParaRP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DDE4C1B2-008B-4870-BAF2-C53E44983EC7}"/>
              </a:ext>
            </a:extLst>
          </p:cNvPr>
          <p:cNvSpPr txBox="1"/>
          <p:nvPr/>
        </p:nvSpPr>
        <p:spPr>
          <a:xfrm>
            <a:off x="18624008" y="9573045"/>
            <a:ext cx="515129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b="1" kern="1200" dirty="0">
                <a:solidFill>
                  <a:srgbClr val="F75309"/>
                </a:solidFill>
                <a:latin typeface="Ubuntu"/>
              </a:rPr>
              <a:t>Tipco Superkid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YouTube in-stream campaign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View : 25,233</a:t>
            </a:r>
            <a:b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</a:br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VTR  : 25.54%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Period : Mar-May, 2016</a:t>
            </a:r>
            <a:endParaRPr lang="th-TH" sz="2800" kern="1200" dirty="0">
              <a:solidFill>
                <a:prstClr val="white">
                  <a:lumMod val="50000"/>
                </a:prstClr>
              </a:solidFill>
              <a:latin typeface="Ubuntu"/>
            </a:endParaRP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48672EDD-787A-4EEA-A282-DD52F6CFF8D1}"/>
              </a:ext>
            </a:extLst>
          </p:cNvPr>
          <p:cNvSpPr txBox="1"/>
          <p:nvPr/>
        </p:nvSpPr>
        <p:spPr>
          <a:xfrm>
            <a:off x="18430246" y="4001987"/>
            <a:ext cx="332835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b="1" kern="1200" dirty="0" err="1">
                <a:solidFill>
                  <a:srgbClr val="F75309"/>
                </a:solidFill>
                <a:latin typeface="Ubuntu"/>
              </a:rPr>
              <a:t>Birelry</a:t>
            </a:r>
            <a:endParaRPr lang="en-US" b="1" kern="1200" dirty="0">
              <a:solidFill>
                <a:srgbClr val="F75309"/>
              </a:solidFill>
              <a:latin typeface="Ubuntu"/>
            </a:endParaRP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GDN campaign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Click : 10,119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CTR  : 0.20% Avg. 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Period : Sep, 2016</a:t>
            </a:r>
            <a:endParaRPr lang="th-TH" sz="2800" kern="1200" dirty="0">
              <a:solidFill>
                <a:prstClr val="white">
                  <a:lumMod val="50000"/>
                </a:prstClr>
              </a:solidFill>
              <a:latin typeface="Ubuntu"/>
            </a:endParaRPr>
          </a:p>
        </p:txBody>
      </p:sp>
      <p:pic>
        <p:nvPicPr>
          <p:cNvPr id="13" name="Picture 2" descr="Image result for กาโตะ">
            <a:extLst>
              <a:ext uri="{FF2B5EF4-FFF2-40B4-BE49-F238E27FC236}">
                <a16:creationId xmlns:a16="http://schemas.microsoft.com/office/drawing/2014/main" id="{CD011240-2CE6-4F35-961C-87BBDF624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4" r="26208"/>
          <a:stretch/>
        </p:blipFill>
        <p:spPr bwMode="auto">
          <a:xfrm>
            <a:off x="2142014" y="2087181"/>
            <a:ext cx="1872733" cy="398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450F48B9-DE09-4554-8C75-F26FD2B8F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1" t="5591" r="13004" b="6551"/>
          <a:stretch/>
        </p:blipFill>
        <p:spPr>
          <a:xfrm>
            <a:off x="9657079" y="2958586"/>
            <a:ext cx="2491149" cy="3025340"/>
          </a:xfrm>
          <a:prstGeom prst="rect">
            <a:avLst/>
          </a:prstGeom>
        </p:spPr>
      </p:pic>
      <p:pic>
        <p:nvPicPr>
          <p:cNvPr id="15" name="Picture 4" descr="Image result for ไบเล่">
            <a:extLst>
              <a:ext uri="{FF2B5EF4-FFF2-40B4-BE49-F238E27FC236}">
                <a16:creationId xmlns:a16="http://schemas.microsoft.com/office/drawing/2014/main" id="{ADFD5588-9452-4D64-AD01-F44682E9CD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6" t="2960" r="24719" b="7049"/>
          <a:stretch/>
        </p:blipFill>
        <p:spPr bwMode="auto">
          <a:xfrm>
            <a:off x="21199657" y="3108486"/>
            <a:ext cx="1412633" cy="343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Image result for dutch mill life plus">
            <a:extLst>
              <a:ext uri="{FF2B5EF4-FFF2-40B4-BE49-F238E27FC236}">
                <a16:creationId xmlns:a16="http://schemas.microsoft.com/office/drawing/2014/main" id="{FF337401-65DA-4E14-A121-ECFC48ADF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49" y="5936601"/>
            <a:ext cx="1807284" cy="353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Image result for dna black zinc">
            <a:extLst>
              <a:ext uri="{FF2B5EF4-FFF2-40B4-BE49-F238E27FC236}">
                <a16:creationId xmlns:a16="http://schemas.microsoft.com/office/drawing/2014/main" id="{A3D1CCA0-A267-438D-98E8-A273715EB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7722" y="5818075"/>
            <a:ext cx="1665677" cy="342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Image result for นม dna selection">
            <a:extLst>
              <a:ext uri="{FF2B5EF4-FFF2-40B4-BE49-F238E27FC236}">
                <a16:creationId xmlns:a16="http://schemas.microsoft.com/office/drawing/2014/main" id="{023F6F9F-A357-4CB6-9D00-DA3458A80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8" r="23190"/>
          <a:stretch/>
        </p:blipFill>
        <p:spPr bwMode="auto">
          <a:xfrm>
            <a:off x="5287024" y="9635204"/>
            <a:ext cx="1831330" cy="342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Image result for ready zaa เครื่องดื่ม">
            <a:extLst>
              <a:ext uri="{FF2B5EF4-FFF2-40B4-BE49-F238E27FC236}">
                <a16:creationId xmlns:a16="http://schemas.microsoft.com/office/drawing/2014/main" id="{F6700262-EDF3-4D4A-9F43-62D9E1C97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6" r="23763"/>
          <a:stretch/>
        </p:blipFill>
        <p:spPr bwMode="auto">
          <a:xfrm>
            <a:off x="9637924" y="9004633"/>
            <a:ext cx="1729550" cy="350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Image result for tipco super kid">
            <a:extLst>
              <a:ext uri="{FF2B5EF4-FFF2-40B4-BE49-F238E27FC236}">
                <a16:creationId xmlns:a16="http://schemas.microsoft.com/office/drawing/2014/main" id="{FC54FCF6-8620-4C64-9FD8-B170A03F3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7" r="17253"/>
          <a:stretch/>
        </p:blipFill>
        <p:spPr bwMode="auto">
          <a:xfrm>
            <a:off x="16427501" y="9247410"/>
            <a:ext cx="2021832" cy="304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88">
            <a:extLst>
              <a:ext uri="{FF2B5EF4-FFF2-40B4-BE49-F238E27FC236}">
                <a16:creationId xmlns:a16="http://schemas.microsoft.com/office/drawing/2014/main" id="{E5C08122-94D4-4B17-A8D2-1ACB748715D4}"/>
              </a:ext>
            </a:extLst>
          </p:cNvPr>
          <p:cNvCxnSpPr>
            <a:cxnSpLocks/>
          </p:cNvCxnSpPr>
          <p:nvPr/>
        </p:nvCxnSpPr>
        <p:spPr>
          <a:xfrm flipH="1">
            <a:off x="4023721" y="3333897"/>
            <a:ext cx="3162311" cy="0"/>
          </a:xfrm>
          <a:prstGeom prst="line">
            <a:avLst/>
          </a:prstGeom>
          <a:ln w="25400">
            <a:solidFill>
              <a:srgbClr val="C00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88">
            <a:extLst>
              <a:ext uri="{FF2B5EF4-FFF2-40B4-BE49-F238E27FC236}">
                <a16:creationId xmlns:a16="http://schemas.microsoft.com/office/drawing/2014/main" id="{E07EE820-2CEF-475A-BCD4-C25E49B8FE14}"/>
              </a:ext>
            </a:extLst>
          </p:cNvPr>
          <p:cNvCxnSpPr>
            <a:cxnSpLocks/>
          </p:cNvCxnSpPr>
          <p:nvPr/>
        </p:nvCxnSpPr>
        <p:spPr>
          <a:xfrm flipH="1">
            <a:off x="1497225" y="10033998"/>
            <a:ext cx="3568551" cy="0"/>
          </a:xfrm>
          <a:prstGeom prst="line">
            <a:avLst/>
          </a:prstGeom>
          <a:ln w="25400">
            <a:solidFill>
              <a:srgbClr val="C00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88">
            <a:extLst>
              <a:ext uri="{FF2B5EF4-FFF2-40B4-BE49-F238E27FC236}">
                <a16:creationId xmlns:a16="http://schemas.microsoft.com/office/drawing/2014/main" id="{9F2E8CD7-A2BC-47BC-9C10-AB0D5D5E0B09}"/>
              </a:ext>
            </a:extLst>
          </p:cNvPr>
          <p:cNvCxnSpPr>
            <a:cxnSpLocks/>
          </p:cNvCxnSpPr>
          <p:nvPr/>
        </p:nvCxnSpPr>
        <p:spPr>
          <a:xfrm flipH="1">
            <a:off x="8315906" y="6304974"/>
            <a:ext cx="3162311" cy="0"/>
          </a:xfrm>
          <a:prstGeom prst="line">
            <a:avLst/>
          </a:prstGeom>
          <a:ln w="25400">
            <a:solidFill>
              <a:srgbClr val="C00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88">
            <a:extLst>
              <a:ext uri="{FF2B5EF4-FFF2-40B4-BE49-F238E27FC236}">
                <a16:creationId xmlns:a16="http://schemas.microsoft.com/office/drawing/2014/main" id="{57C99580-2626-4538-8ACF-1207319BF1A1}"/>
              </a:ext>
            </a:extLst>
          </p:cNvPr>
          <p:cNvCxnSpPr>
            <a:cxnSpLocks/>
          </p:cNvCxnSpPr>
          <p:nvPr/>
        </p:nvCxnSpPr>
        <p:spPr>
          <a:xfrm flipH="1">
            <a:off x="11613844" y="10444158"/>
            <a:ext cx="2164406" cy="0"/>
          </a:xfrm>
          <a:prstGeom prst="line">
            <a:avLst/>
          </a:prstGeom>
          <a:ln w="25400">
            <a:solidFill>
              <a:srgbClr val="C00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88">
            <a:extLst>
              <a:ext uri="{FF2B5EF4-FFF2-40B4-BE49-F238E27FC236}">
                <a16:creationId xmlns:a16="http://schemas.microsoft.com/office/drawing/2014/main" id="{08E49BE4-382B-49B8-AF64-DAA70821BF6E}"/>
              </a:ext>
            </a:extLst>
          </p:cNvPr>
          <p:cNvCxnSpPr>
            <a:cxnSpLocks/>
          </p:cNvCxnSpPr>
          <p:nvPr/>
        </p:nvCxnSpPr>
        <p:spPr>
          <a:xfrm flipH="1">
            <a:off x="15345298" y="6522720"/>
            <a:ext cx="2851262" cy="17363"/>
          </a:xfrm>
          <a:prstGeom prst="line">
            <a:avLst/>
          </a:prstGeom>
          <a:ln w="25400">
            <a:solidFill>
              <a:srgbClr val="C00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88">
            <a:extLst>
              <a:ext uri="{FF2B5EF4-FFF2-40B4-BE49-F238E27FC236}">
                <a16:creationId xmlns:a16="http://schemas.microsoft.com/office/drawing/2014/main" id="{B63D4E26-9FD9-46B8-BCF1-BC69E75F609B}"/>
              </a:ext>
            </a:extLst>
          </p:cNvPr>
          <p:cNvCxnSpPr>
            <a:cxnSpLocks/>
          </p:cNvCxnSpPr>
          <p:nvPr/>
        </p:nvCxnSpPr>
        <p:spPr>
          <a:xfrm flipH="1">
            <a:off x="12406996" y="3168662"/>
            <a:ext cx="2851262" cy="17363"/>
          </a:xfrm>
          <a:prstGeom prst="line">
            <a:avLst/>
          </a:prstGeom>
          <a:ln w="25400">
            <a:solidFill>
              <a:srgbClr val="C00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88">
            <a:extLst>
              <a:ext uri="{FF2B5EF4-FFF2-40B4-BE49-F238E27FC236}">
                <a16:creationId xmlns:a16="http://schemas.microsoft.com/office/drawing/2014/main" id="{A86B70C7-5F78-4B9B-BD93-C477BA111454}"/>
              </a:ext>
            </a:extLst>
          </p:cNvPr>
          <p:cNvCxnSpPr>
            <a:cxnSpLocks/>
          </p:cNvCxnSpPr>
          <p:nvPr/>
        </p:nvCxnSpPr>
        <p:spPr>
          <a:xfrm flipH="1">
            <a:off x="18455640" y="3937364"/>
            <a:ext cx="1891085" cy="0"/>
          </a:xfrm>
          <a:prstGeom prst="line">
            <a:avLst/>
          </a:prstGeom>
          <a:ln w="25400">
            <a:solidFill>
              <a:srgbClr val="C00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88">
            <a:extLst>
              <a:ext uri="{FF2B5EF4-FFF2-40B4-BE49-F238E27FC236}">
                <a16:creationId xmlns:a16="http://schemas.microsoft.com/office/drawing/2014/main" id="{AFCD6FC0-11DA-4767-9A6C-78E317AAE2CC}"/>
              </a:ext>
            </a:extLst>
          </p:cNvPr>
          <p:cNvCxnSpPr>
            <a:cxnSpLocks/>
          </p:cNvCxnSpPr>
          <p:nvPr/>
        </p:nvCxnSpPr>
        <p:spPr>
          <a:xfrm flipH="1" flipV="1">
            <a:off x="18679810" y="9526338"/>
            <a:ext cx="2767249" cy="13902"/>
          </a:xfrm>
          <a:prstGeom prst="line">
            <a:avLst/>
          </a:prstGeom>
          <a:ln w="25400">
            <a:solidFill>
              <a:srgbClr val="C00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63749" y="1039540"/>
            <a:ext cx="617083" cy="55114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232" name="OUR EXPERTISE - AUTO INDUSTRY"/>
          <p:cNvSpPr txBox="1"/>
          <p:nvPr/>
        </p:nvSpPr>
        <p:spPr>
          <a:xfrm>
            <a:off x="9316129" y="1156919"/>
            <a:ext cx="5906422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800">
                <a:solidFill>
                  <a:srgbClr val="445469"/>
                </a:solidFill>
                <a:latin typeface="Sinkin Sans 600 SemiBold"/>
                <a:ea typeface="Sinkin Sans 600 SemiBold"/>
                <a:cs typeface="Sinkin Sans 600 SemiBold"/>
                <a:sym typeface="Sinkin Sans 600 SemiBold"/>
              </a:defRPr>
            </a:lvl1pPr>
          </a:lstStyle>
          <a:p>
            <a:r>
              <a:rPr dirty="0"/>
              <a:t>OUR EXPERTISE - AUTO</a:t>
            </a:r>
          </a:p>
        </p:txBody>
      </p:sp>
      <p:pic>
        <p:nvPicPr>
          <p:cNvPr id="27" name="Picture 1">
            <a:extLst>
              <a:ext uri="{FF2B5EF4-FFF2-40B4-BE49-F238E27FC236}">
                <a16:creationId xmlns:a16="http://schemas.microsoft.com/office/drawing/2014/main" id="{802AC828-0377-4A6E-A286-E8912086A1C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7268" y="2343585"/>
            <a:ext cx="4388607" cy="3558711"/>
          </a:xfrm>
          <a:prstGeom prst="rect">
            <a:avLst/>
          </a:prstGeom>
        </p:spPr>
      </p:pic>
      <p:sp>
        <p:nvSpPr>
          <p:cNvPr id="28" name="Rectangle 2">
            <a:extLst>
              <a:ext uri="{FF2B5EF4-FFF2-40B4-BE49-F238E27FC236}">
                <a16:creationId xmlns:a16="http://schemas.microsoft.com/office/drawing/2014/main" id="{5443C729-F7BE-4723-8E56-87E6398F96A0}"/>
              </a:ext>
            </a:extLst>
          </p:cNvPr>
          <p:cNvSpPr/>
          <p:nvPr/>
        </p:nvSpPr>
        <p:spPr>
          <a:xfrm>
            <a:off x="5738700" y="2754394"/>
            <a:ext cx="3651093" cy="2531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/>
            <a:r>
              <a:rPr lang="en-US" b="1" kern="1200" dirty="0">
                <a:solidFill>
                  <a:prstClr val="black"/>
                </a:solidFill>
                <a:latin typeface="Nevis"/>
              </a:rPr>
              <a:t>Suzuki </a:t>
            </a:r>
            <a:r>
              <a:rPr lang="en-US" b="1" kern="1200" dirty="0" err="1">
                <a:solidFill>
                  <a:prstClr val="black"/>
                </a:solidFill>
                <a:latin typeface="Nevis"/>
              </a:rPr>
              <a:t>Ciaz</a:t>
            </a:r>
            <a:r>
              <a:rPr lang="en-US" b="1" kern="1200" dirty="0">
                <a:solidFill>
                  <a:prstClr val="black"/>
                </a:solidFill>
                <a:latin typeface="Nevis"/>
              </a:rPr>
              <a:t> RS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Nevis"/>
              </a:rPr>
              <a:t>SEM campaign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Nevis"/>
              </a:rPr>
              <a:t>CTR  : </a:t>
            </a:r>
            <a:r>
              <a:rPr lang="en-US" sz="2800" kern="1200" dirty="0">
                <a:solidFill>
                  <a:srgbClr val="8C0C04"/>
                </a:solidFill>
                <a:latin typeface="Ubuntu"/>
              </a:rPr>
              <a:t>7.30% </a:t>
            </a:r>
            <a:endParaRPr lang="en-US" sz="2800" kern="1200" dirty="0">
              <a:solidFill>
                <a:srgbClr val="8C0C04"/>
              </a:solidFill>
              <a:latin typeface="Nevis"/>
            </a:endParaRP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Nevis"/>
              </a:rPr>
              <a:t>Avg. position : 2.1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Period : Jun-Dec, 2015</a:t>
            </a:r>
          </a:p>
          <a:p>
            <a:pPr defTabSz="914400" hangingPunct="1"/>
            <a:endParaRPr lang="en-US" sz="1050" kern="1200" dirty="0">
              <a:solidFill>
                <a:srgbClr val="8C0C04"/>
              </a:solidFill>
              <a:latin typeface="Nevis"/>
            </a:endParaRPr>
          </a:p>
        </p:txBody>
      </p:sp>
      <p:pic>
        <p:nvPicPr>
          <p:cNvPr id="29" name="Picture 2" descr="ผลการค้นหารูปภาพสำหรับ Suzuki swift Sai">
            <a:extLst>
              <a:ext uri="{FF2B5EF4-FFF2-40B4-BE49-F238E27FC236}">
                <a16:creationId xmlns:a16="http://schemas.microsoft.com/office/drawing/2014/main" id="{E536FCAB-B673-495A-882F-A3C212A7E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744" y="5537644"/>
            <a:ext cx="5334869" cy="369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5">
            <a:extLst>
              <a:ext uri="{FF2B5EF4-FFF2-40B4-BE49-F238E27FC236}">
                <a16:creationId xmlns:a16="http://schemas.microsoft.com/office/drawing/2014/main" id="{BDEA59D0-23A5-4C97-95EA-9EFBF92DB496}"/>
              </a:ext>
            </a:extLst>
          </p:cNvPr>
          <p:cNvSpPr/>
          <p:nvPr/>
        </p:nvSpPr>
        <p:spPr>
          <a:xfrm>
            <a:off x="9815443" y="4987418"/>
            <a:ext cx="3873301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/>
            <a:r>
              <a:rPr lang="en-US" b="1" kern="1200" dirty="0">
                <a:solidFill>
                  <a:prstClr val="black"/>
                </a:solidFill>
                <a:latin typeface="Nevis"/>
              </a:rPr>
              <a:t>Suzuki swift Sai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SEM campaign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CTR  : 9.27% 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Avg. position : 1.4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Period : Mar-May, 2016</a:t>
            </a:r>
          </a:p>
        </p:txBody>
      </p:sp>
      <p:sp>
        <p:nvSpPr>
          <p:cNvPr id="31" name="Rectangle 16">
            <a:extLst>
              <a:ext uri="{FF2B5EF4-FFF2-40B4-BE49-F238E27FC236}">
                <a16:creationId xmlns:a16="http://schemas.microsoft.com/office/drawing/2014/main" id="{0153AF2E-26F1-4C63-B168-F35FD2F74DEF}"/>
              </a:ext>
            </a:extLst>
          </p:cNvPr>
          <p:cNvSpPr/>
          <p:nvPr/>
        </p:nvSpPr>
        <p:spPr>
          <a:xfrm>
            <a:off x="14483387" y="3379000"/>
            <a:ext cx="3651093" cy="2531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/>
            <a:r>
              <a:rPr lang="en-US" b="1" kern="1200" dirty="0">
                <a:solidFill>
                  <a:prstClr val="black"/>
                </a:solidFill>
                <a:latin typeface="Nevis"/>
              </a:rPr>
              <a:t>Honda Forza 300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Nevis"/>
              </a:rPr>
              <a:t>SEM campaign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Nevis"/>
              </a:rPr>
              <a:t>CTR  : </a:t>
            </a:r>
            <a:r>
              <a:rPr lang="en-US" sz="2800" kern="1200" dirty="0">
                <a:solidFill>
                  <a:srgbClr val="8C0C04"/>
                </a:solidFill>
                <a:latin typeface="Ubuntu"/>
              </a:rPr>
              <a:t>5.64%</a:t>
            </a:r>
            <a:endParaRPr lang="en-US" sz="2800" kern="1200" dirty="0">
              <a:solidFill>
                <a:srgbClr val="8C0C04"/>
              </a:solidFill>
              <a:latin typeface="Nevis"/>
            </a:endParaRP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Nevis"/>
              </a:rPr>
              <a:t>Avg. position : 1.4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Period : Aug-Oct, 2015</a:t>
            </a:r>
          </a:p>
          <a:p>
            <a:pPr defTabSz="914400" hangingPunct="1"/>
            <a:endParaRPr lang="en-US" sz="1050" kern="1200" dirty="0">
              <a:solidFill>
                <a:srgbClr val="8C0C04"/>
              </a:solidFill>
              <a:latin typeface="Nevis"/>
            </a:endParaRPr>
          </a:p>
        </p:txBody>
      </p:sp>
      <p:sp>
        <p:nvSpPr>
          <p:cNvPr id="32" name="Rectangle 17">
            <a:extLst>
              <a:ext uri="{FF2B5EF4-FFF2-40B4-BE49-F238E27FC236}">
                <a16:creationId xmlns:a16="http://schemas.microsoft.com/office/drawing/2014/main" id="{00039CE3-5312-4FA6-92B9-C506E064DF5F}"/>
              </a:ext>
            </a:extLst>
          </p:cNvPr>
          <p:cNvSpPr/>
          <p:nvPr/>
        </p:nvSpPr>
        <p:spPr>
          <a:xfrm>
            <a:off x="18989301" y="6703021"/>
            <a:ext cx="3782989" cy="2531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/>
            <a:r>
              <a:rPr lang="en-US" b="1" kern="1200" dirty="0">
                <a:solidFill>
                  <a:prstClr val="black"/>
                </a:solidFill>
                <a:latin typeface="Nevis"/>
              </a:rPr>
              <a:t>Honda Click 125i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Nevis"/>
              </a:rPr>
              <a:t>SEM campaign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Nevis"/>
              </a:rPr>
              <a:t>CTR  : </a:t>
            </a:r>
            <a:r>
              <a:rPr lang="en-US" sz="2800" kern="1200" dirty="0">
                <a:solidFill>
                  <a:srgbClr val="8C0C04"/>
                </a:solidFill>
                <a:latin typeface="Ubuntu"/>
              </a:rPr>
              <a:t>5.52%</a:t>
            </a:r>
            <a:endParaRPr lang="en-US" sz="2800" kern="1200" dirty="0">
              <a:solidFill>
                <a:srgbClr val="8C0C04"/>
              </a:solidFill>
              <a:latin typeface="Nevis"/>
            </a:endParaRP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Nevis"/>
              </a:rPr>
              <a:t>Avg. position : 1.7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Period : Sep, 2015</a:t>
            </a:r>
          </a:p>
          <a:p>
            <a:pPr defTabSz="914400" hangingPunct="1"/>
            <a:endParaRPr lang="en-US" sz="1050" kern="1200" dirty="0">
              <a:solidFill>
                <a:srgbClr val="8C0C04"/>
              </a:solidFill>
              <a:latin typeface="Nevis"/>
            </a:endParaRPr>
          </a:p>
        </p:txBody>
      </p:sp>
      <p:pic>
        <p:nvPicPr>
          <p:cNvPr id="33" name="Picture 9">
            <a:extLst>
              <a:ext uri="{FF2B5EF4-FFF2-40B4-BE49-F238E27FC236}">
                <a16:creationId xmlns:a16="http://schemas.microsoft.com/office/drawing/2014/main" id="{8C54077F-713C-4BF6-810F-F81B0A90340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07361" y="6407761"/>
            <a:ext cx="3997781" cy="3268773"/>
          </a:xfrm>
          <a:prstGeom prst="rect">
            <a:avLst/>
          </a:prstGeom>
        </p:spPr>
      </p:pic>
      <p:pic>
        <p:nvPicPr>
          <p:cNvPr id="34" name="Picture 11">
            <a:extLst>
              <a:ext uri="{FF2B5EF4-FFF2-40B4-BE49-F238E27FC236}">
                <a16:creationId xmlns:a16="http://schemas.microsoft.com/office/drawing/2014/main" id="{D582D4E6-CB3C-4DA3-86D5-67415462ACF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02661" y="9883895"/>
            <a:ext cx="4769910" cy="3006552"/>
          </a:xfrm>
          <a:prstGeom prst="rect">
            <a:avLst/>
          </a:prstGeom>
        </p:spPr>
      </p:pic>
      <p:sp>
        <p:nvSpPr>
          <p:cNvPr id="35" name="Rectangle 21">
            <a:extLst>
              <a:ext uri="{FF2B5EF4-FFF2-40B4-BE49-F238E27FC236}">
                <a16:creationId xmlns:a16="http://schemas.microsoft.com/office/drawing/2014/main" id="{4EB3A6F9-8234-4BDD-B50F-9DC16DB59D9E}"/>
              </a:ext>
            </a:extLst>
          </p:cNvPr>
          <p:cNvSpPr/>
          <p:nvPr/>
        </p:nvSpPr>
        <p:spPr>
          <a:xfrm>
            <a:off x="14319672" y="10722123"/>
            <a:ext cx="3782989" cy="2531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/>
            <a:r>
              <a:rPr lang="en-US" b="1" kern="1200" dirty="0">
                <a:solidFill>
                  <a:prstClr val="black"/>
                </a:solidFill>
                <a:latin typeface="Nevis"/>
              </a:rPr>
              <a:t>Mitsubishi Mirage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Nevis"/>
              </a:rPr>
              <a:t>YouTube in-stream campaign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Nevis"/>
              </a:rPr>
              <a:t>VTR  : 31.32% 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Period : Aug-Sep, 2016</a:t>
            </a:r>
          </a:p>
          <a:p>
            <a:pPr defTabSz="914400" hangingPunct="1"/>
            <a:endParaRPr lang="en-US" sz="1050" kern="1200" dirty="0">
              <a:solidFill>
                <a:srgbClr val="8C0C04"/>
              </a:solidFill>
              <a:latin typeface="Nevis"/>
            </a:endParaRPr>
          </a:p>
        </p:txBody>
      </p:sp>
      <p:sp>
        <p:nvSpPr>
          <p:cNvPr id="36" name="Rectangle 18">
            <a:extLst>
              <a:ext uri="{FF2B5EF4-FFF2-40B4-BE49-F238E27FC236}">
                <a16:creationId xmlns:a16="http://schemas.microsoft.com/office/drawing/2014/main" id="{E28CBE95-3F4E-45E9-AD4E-E352010171A3}"/>
              </a:ext>
            </a:extLst>
          </p:cNvPr>
          <p:cNvSpPr/>
          <p:nvPr/>
        </p:nvSpPr>
        <p:spPr>
          <a:xfrm>
            <a:off x="2147276" y="10473301"/>
            <a:ext cx="3488446" cy="2531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/>
            <a:r>
              <a:rPr lang="en-US" b="1" kern="1200" dirty="0">
                <a:solidFill>
                  <a:prstClr val="black"/>
                </a:solidFill>
                <a:latin typeface="Nevis"/>
              </a:rPr>
              <a:t>TSL Auto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Nevis"/>
              </a:rPr>
              <a:t>Facebook </a:t>
            </a:r>
            <a:r>
              <a:rPr lang="en-US" sz="2800" kern="1200" dirty="0" err="1">
                <a:solidFill>
                  <a:srgbClr val="8C0C04"/>
                </a:solidFill>
                <a:latin typeface="Nevis"/>
              </a:rPr>
              <a:t>BoostPost</a:t>
            </a:r>
            <a:r>
              <a:rPr lang="en-US" sz="2800" kern="1200" dirty="0">
                <a:solidFill>
                  <a:srgbClr val="8C0C04"/>
                </a:solidFill>
                <a:latin typeface="Nevis"/>
              </a:rPr>
              <a:t> campaign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Nevis"/>
              </a:rPr>
              <a:t>Reach  : </a:t>
            </a:r>
            <a:r>
              <a:rPr lang="en-US" sz="2800" kern="1200" dirty="0">
                <a:solidFill>
                  <a:srgbClr val="8C0C04"/>
                </a:solidFill>
                <a:latin typeface="Ubuntu"/>
              </a:rPr>
              <a:t>252,586</a:t>
            </a:r>
            <a:endParaRPr lang="en-US" sz="2800" kern="1200" dirty="0">
              <a:solidFill>
                <a:srgbClr val="8C0C04"/>
              </a:solidFill>
              <a:latin typeface="Nevis"/>
            </a:endParaRP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Period : June, 2017</a:t>
            </a:r>
          </a:p>
          <a:p>
            <a:pPr defTabSz="914400" hangingPunct="1"/>
            <a:endParaRPr lang="en-US" sz="1050" kern="1200" dirty="0">
              <a:solidFill>
                <a:srgbClr val="8C0C04"/>
              </a:solidFill>
              <a:latin typeface="Nevis"/>
            </a:endParaRPr>
          </a:p>
        </p:txBody>
      </p:sp>
      <p:pic>
        <p:nvPicPr>
          <p:cNvPr id="37" name="Picture 2" descr="Image result for tsl">
            <a:extLst>
              <a:ext uri="{FF2B5EF4-FFF2-40B4-BE49-F238E27FC236}">
                <a16:creationId xmlns:a16="http://schemas.microsoft.com/office/drawing/2014/main" id="{9DCFD3D7-783C-4B5D-916E-F74808E6E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010" y="8042147"/>
            <a:ext cx="2726110" cy="211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id="{4D26772F-3E02-4022-826D-48A9918FCD3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33288" y="2634372"/>
            <a:ext cx="4080333" cy="3097318"/>
          </a:xfrm>
          <a:prstGeom prst="rect">
            <a:avLst/>
          </a:prstGeom>
        </p:spPr>
      </p:pic>
      <p:pic>
        <p:nvPicPr>
          <p:cNvPr id="1026" name="Picture 2" descr="Image result for bikeman à¹à¸à¸à¹à¹à¸¡à¸">
            <a:extLst>
              <a:ext uri="{FF2B5EF4-FFF2-40B4-BE49-F238E27FC236}">
                <a16:creationId xmlns:a16="http://schemas.microsoft.com/office/drawing/2014/main" id="{BDEE8F3F-0074-402F-A2E3-050AB6C2E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541" y="8622540"/>
            <a:ext cx="2978085" cy="173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18">
            <a:extLst>
              <a:ext uri="{FF2B5EF4-FFF2-40B4-BE49-F238E27FC236}">
                <a16:creationId xmlns:a16="http://schemas.microsoft.com/office/drawing/2014/main" id="{939593DD-66B4-452F-BA4E-60141D73C809}"/>
              </a:ext>
            </a:extLst>
          </p:cNvPr>
          <p:cNvSpPr/>
          <p:nvPr/>
        </p:nvSpPr>
        <p:spPr>
          <a:xfrm>
            <a:off x="8071220" y="10536749"/>
            <a:ext cx="4767702" cy="2531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/>
            <a:r>
              <a:rPr lang="en-US" b="1" kern="1200" dirty="0" err="1">
                <a:solidFill>
                  <a:prstClr val="black"/>
                </a:solidFill>
                <a:latin typeface="Nevis"/>
              </a:rPr>
              <a:t>BikeMan</a:t>
            </a:r>
            <a:endParaRPr lang="en-US" b="1" kern="1200" dirty="0">
              <a:solidFill>
                <a:prstClr val="black"/>
              </a:solidFill>
              <a:latin typeface="Nevis"/>
            </a:endParaRP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SEM campaign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CTR  : 7.56% 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Avg. position : 1.7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Period : Feb-Apr, 2018</a:t>
            </a:r>
          </a:p>
          <a:p>
            <a:pPr defTabSz="914400" hangingPunct="1"/>
            <a:endParaRPr lang="en-US" sz="1050" kern="1200" dirty="0">
              <a:solidFill>
                <a:srgbClr val="8C0C04"/>
              </a:solidFill>
              <a:latin typeface="Nevis"/>
            </a:endParaRP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64206" y="1039540"/>
            <a:ext cx="616169" cy="55114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236" name="OUR EXPERTISE - BEAUTY INDUSTRY"/>
          <p:cNvSpPr txBox="1"/>
          <p:nvPr/>
        </p:nvSpPr>
        <p:spPr>
          <a:xfrm>
            <a:off x="9051633" y="1156919"/>
            <a:ext cx="643541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800">
                <a:solidFill>
                  <a:srgbClr val="445469"/>
                </a:solidFill>
                <a:latin typeface="Sinkin Sans 600 SemiBold"/>
                <a:ea typeface="Sinkin Sans 600 SemiBold"/>
                <a:cs typeface="Sinkin Sans 600 SemiBold"/>
                <a:sym typeface="Sinkin Sans 600 SemiBold"/>
              </a:defRPr>
            </a:lvl1pPr>
          </a:lstStyle>
          <a:p>
            <a:r>
              <a:rPr dirty="0"/>
              <a:t>OUR EXPERTISE - BEAUTY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41FC47-EF9C-440F-86FA-2264CD7384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6" r="25304"/>
          <a:stretch/>
        </p:blipFill>
        <p:spPr>
          <a:xfrm>
            <a:off x="1104289" y="2622406"/>
            <a:ext cx="1982683" cy="3730408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5354AF7B-F9F5-4277-BA22-31A8654F4F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8" r="27855"/>
          <a:stretch/>
        </p:blipFill>
        <p:spPr>
          <a:xfrm>
            <a:off x="16755959" y="2486581"/>
            <a:ext cx="1712675" cy="3908519"/>
          </a:xfrm>
          <a:prstGeom prst="rect">
            <a:avLst/>
          </a:prstGeom>
        </p:spPr>
      </p:pic>
      <p:pic>
        <p:nvPicPr>
          <p:cNvPr id="7" name="Picture 2" descr="Image result for ele">
            <a:extLst>
              <a:ext uri="{FF2B5EF4-FFF2-40B4-BE49-F238E27FC236}">
                <a16:creationId xmlns:a16="http://schemas.microsoft.com/office/drawing/2014/main" id="{3A42EC11-7DB0-4798-8BDC-155C8694A9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66"/>
          <a:stretch/>
        </p:blipFill>
        <p:spPr bwMode="auto">
          <a:xfrm>
            <a:off x="10074032" y="2867867"/>
            <a:ext cx="3594581" cy="297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curel">
            <a:extLst>
              <a:ext uri="{FF2B5EF4-FFF2-40B4-BE49-F238E27FC236}">
                <a16:creationId xmlns:a16="http://schemas.microsoft.com/office/drawing/2014/main" id="{B45811F8-5CE5-4A4E-93D0-5B0CE543D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5" r="22277"/>
          <a:stretch/>
        </p:blipFill>
        <p:spPr bwMode="auto">
          <a:xfrm>
            <a:off x="20810539" y="6097866"/>
            <a:ext cx="1785120" cy="334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2">
            <a:extLst>
              <a:ext uri="{FF2B5EF4-FFF2-40B4-BE49-F238E27FC236}">
                <a16:creationId xmlns:a16="http://schemas.microsoft.com/office/drawing/2014/main" id="{03AF425B-19B7-46C2-AF6B-EAB2C5B030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1" r="22645"/>
          <a:stretch/>
        </p:blipFill>
        <p:spPr>
          <a:xfrm>
            <a:off x="11636368" y="9468617"/>
            <a:ext cx="2020125" cy="3558209"/>
          </a:xfrm>
          <a:prstGeom prst="rect">
            <a:avLst/>
          </a:prstGeom>
        </p:spPr>
      </p:pic>
      <p:pic>
        <p:nvPicPr>
          <p:cNvPr id="10" name="Picture 12" descr="Image result for biore aqua rich">
            <a:extLst>
              <a:ext uri="{FF2B5EF4-FFF2-40B4-BE49-F238E27FC236}">
                <a16:creationId xmlns:a16="http://schemas.microsoft.com/office/drawing/2014/main" id="{918D9802-3C26-4AA6-BF2C-0A0294A148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5" r="21272"/>
          <a:stretch/>
        </p:blipFill>
        <p:spPr bwMode="auto">
          <a:xfrm>
            <a:off x="4902430" y="6284567"/>
            <a:ext cx="1982683" cy="353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Image result for biore uv cc">
            <a:extLst>
              <a:ext uri="{FF2B5EF4-FFF2-40B4-BE49-F238E27FC236}">
                <a16:creationId xmlns:a16="http://schemas.microsoft.com/office/drawing/2014/main" id="{07357C9A-0CE5-4598-A1B3-6B3019A0F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4" r="23927"/>
          <a:stretch/>
        </p:blipFill>
        <p:spPr bwMode="auto">
          <a:xfrm>
            <a:off x="1358084" y="9416199"/>
            <a:ext cx="1762186" cy="351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3">
            <a:extLst>
              <a:ext uri="{FF2B5EF4-FFF2-40B4-BE49-F238E27FC236}">
                <a16:creationId xmlns:a16="http://schemas.microsoft.com/office/drawing/2014/main" id="{F24376D1-CEED-40AC-9D25-63A0A0160C05}"/>
              </a:ext>
            </a:extLst>
          </p:cNvPr>
          <p:cNvSpPr txBox="1"/>
          <p:nvPr/>
        </p:nvSpPr>
        <p:spPr>
          <a:xfrm>
            <a:off x="3249087" y="3301898"/>
            <a:ext cx="710219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b="1" kern="1200" dirty="0" err="1">
                <a:solidFill>
                  <a:srgbClr val="B21288"/>
                </a:solidFill>
                <a:latin typeface="Ubuntu"/>
              </a:rPr>
              <a:t>Biore</a:t>
            </a:r>
            <a:r>
              <a:rPr lang="en-US" b="1" kern="1200" dirty="0">
                <a:solidFill>
                  <a:srgbClr val="B21288"/>
                </a:solidFill>
                <a:latin typeface="Ubuntu"/>
              </a:rPr>
              <a:t> Cleaning Milk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SEM campaign</a:t>
            </a:r>
            <a:b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</a:br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Click : 6,216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CTR  : 6.36% Avg. 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Period : Mar-Apr, 2017</a:t>
            </a:r>
            <a:endParaRPr lang="th-TH" sz="2800" kern="1200" dirty="0">
              <a:solidFill>
                <a:srgbClr val="BA1318">
                  <a:lumMod val="50000"/>
                </a:srgbClr>
              </a:solidFill>
              <a:latin typeface="Ubuntu"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10903528-698F-4F2C-A62B-68DFAF52BB14}"/>
              </a:ext>
            </a:extLst>
          </p:cNvPr>
          <p:cNvSpPr txBox="1"/>
          <p:nvPr/>
        </p:nvSpPr>
        <p:spPr>
          <a:xfrm>
            <a:off x="6864163" y="7167474"/>
            <a:ext cx="408274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b="1" kern="1200" dirty="0" err="1">
                <a:solidFill>
                  <a:srgbClr val="B21288"/>
                </a:solidFill>
                <a:latin typeface="Ubuntu"/>
              </a:rPr>
              <a:t>Biore</a:t>
            </a:r>
            <a:r>
              <a:rPr lang="en-US" b="1" kern="1200" dirty="0">
                <a:solidFill>
                  <a:srgbClr val="B21288"/>
                </a:solidFill>
                <a:latin typeface="Ubuntu"/>
              </a:rPr>
              <a:t> </a:t>
            </a:r>
            <a:r>
              <a:rPr lang="en-US" b="1" kern="1200" dirty="0" err="1">
                <a:solidFill>
                  <a:srgbClr val="B21288"/>
                </a:solidFill>
                <a:latin typeface="Ubuntu"/>
              </a:rPr>
              <a:t>uv</a:t>
            </a:r>
            <a:r>
              <a:rPr lang="en-US" b="1" kern="1200" dirty="0">
                <a:solidFill>
                  <a:srgbClr val="B21288"/>
                </a:solidFill>
                <a:latin typeface="Ubuntu"/>
              </a:rPr>
              <a:t> aqua rich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SEM campaign</a:t>
            </a:r>
            <a:b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</a:br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Click : 14,085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CTR  : 4.86% Avg. 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Period : Aug- Nov, 2015</a:t>
            </a:r>
            <a:endParaRPr lang="th-TH" sz="2800" kern="1200" dirty="0">
              <a:solidFill>
                <a:srgbClr val="BA1318">
                  <a:lumMod val="50000"/>
                </a:srgbClr>
              </a:solidFill>
              <a:latin typeface="Ubuntu"/>
            </a:endParaRP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6AAFDB0D-58FE-4030-ABEF-46E6D5A31771}"/>
              </a:ext>
            </a:extLst>
          </p:cNvPr>
          <p:cNvSpPr txBox="1"/>
          <p:nvPr/>
        </p:nvSpPr>
        <p:spPr>
          <a:xfrm>
            <a:off x="18514661" y="2793844"/>
            <a:ext cx="529231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b="1" kern="1200" dirty="0" err="1">
                <a:solidFill>
                  <a:srgbClr val="B21288"/>
                </a:solidFill>
                <a:latin typeface="Ubuntu"/>
              </a:rPr>
              <a:t>Biore</a:t>
            </a:r>
            <a:r>
              <a:rPr lang="en-US" b="1" kern="1200" dirty="0">
                <a:solidFill>
                  <a:srgbClr val="B21288"/>
                </a:solidFill>
                <a:latin typeface="Ubuntu"/>
              </a:rPr>
              <a:t> Cleaning Water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SEM campaign</a:t>
            </a:r>
            <a:b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</a:br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Click : 7,881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CTR  : 2.80% Avg. 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Period : Jun, 2015 - Jan, 2016</a:t>
            </a:r>
            <a:endParaRPr lang="th-TH" sz="2800" kern="1200" dirty="0">
              <a:solidFill>
                <a:srgbClr val="BA1318">
                  <a:lumMod val="50000"/>
                </a:srgbClr>
              </a:solidFill>
              <a:latin typeface="Ubuntu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27CFA641-EEAA-4E12-BE7E-DF9479623DC6}"/>
              </a:ext>
            </a:extLst>
          </p:cNvPr>
          <p:cNvSpPr txBox="1"/>
          <p:nvPr/>
        </p:nvSpPr>
        <p:spPr>
          <a:xfrm>
            <a:off x="3120270" y="10384135"/>
            <a:ext cx="595046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b="1" kern="1200" dirty="0" err="1">
                <a:solidFill>
                  <a:srgbClr val="B21288"/>
                </a:solidFill>
                <a:latin typeface="Ubuntu"/>
              </a:rPr>
              <a:t>Biore</a:t>
            </a:r>
            <a:r>
              <a:rPr lang="en-US" b="1" kern="1200" dirty="0">
                <a:solidFill>
                  <a:srgbClr val="B21288"/>
                </a:solidFill>
                <a:latin typeface="Ubuntu"/>
              </a:rPr>
              <a:t> UV CC Milk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SEM campaign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Click : 27,946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CTR  : 2.80% Avg. 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Period : Mar-Jun, 2015</a:t>
            </a:r>
            <a:endParaRPr lang="th-TH" sz="2800" kern="1200" dirty="0">
              <a:solidFill>
                <a:srgbClr val="BA1318">
                  <a:lumMod val="50000"/>
                </a:srgbClr>
              </a:solidFill>
              <a:latin typeface="Ubuntu"/>
            </a:endParaRP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9B778D1F-2F3F-49C0-B8D0-48263A4872BC}"/>
              </a:ext>
            </a:extLst>
          </p:cNvPr>
          <p:cNvSpPr txBox="1"/>
          <p:nvPr/>
        </p:nvSpPr>
        <p:spPr>
          <a:xfrm>
            <a:off x="18802531" y="8618875"/>
            <a:ext cx="603152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b="1" kern="1200" dirty="0" err="1">
                <a:solidFill>
                  <a:srgbClr val="B21288"/>
                </a:solidFill>
                <a:latin typeface="Ubuntu"/>
              </a:rPr>
              <a:t>Curel</a:t>
            </a:r>
            <a:endParaRPr lang="en-US" b="1" kern="1200" dirty="0">
              <a:solidFill>
                <a:srgbClr val="B21288"/>
              </a:solidFill>
              <a:latin typeface="Ubuntu"/>
            </a:endParaRP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SEM campaign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Click : 30,296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CTR  : 4.25% Avg. 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Period : Aug, 2016-Mar, 2017</a:t>
            </a:r>
            <a:endParaRPr lang="th-TH" sz="2800" kern="1200" dirty="0">
              <a:solidFill>
                <a:srgbClr val="BA1318">
                  <a:lumMod val="50000"/>
                </a:srgbClr>
              </a:solidFill>
              <a:latin typeface="Ubuntu"/>
            </a:endParaRP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935D558B-C0D5-4F30-B31B-2FD1FAB953DC}"/>
              </a:ext>
            </a:extLst>
          </p:cNvPr>
          <p:cNvSpPr txBox="1"/>
          <p:nvPr/>
        </p:nvSpPr>
        <p:spPr>
          <a:xfrm>
            <a:off x="11812998" y="5813064"/>
            <a:ext cx="567319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b="1" kern="1200" dirty="0">
                <a:solidFill>
                  <a:srgbClr val="B21288"/>
                </a:solidFill>
                <a:latin typeface="Ubuntu"/>
              </a:rPr>
              <a:t>ELE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YouTube in-stream campaign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View : 182,894</a:t>
            </a:r>
            <a:b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</a:br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VTR  : 34.01%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Period : Nov-Dec, 2016</a:t>
            </a:r>
            <a:endParaRPr lang="th-TH" sz="2800" kern="1200" dirty="0">
              <a:solidFill>
                <a:srgbClr val="BA1318">
                  <a:lumMod val="50000"/>
                </a:srgbClr>
              </a:solidFill>
              <a:latin typeface="Ubuntu"/>
            </a:endParaRPr>
          </a:p>
        </p:txBody>
      </p:sp>
      <p:sp>
        <p:nvSpPr>
          <p:cNvPr id="18" name="TextBox 41">
            <a:extLst>
              <a:ext uri="{FF2B5EF4-FFF2-40B4-BE49-F238E27FC236}">
                <a16:creationId xmlns:a16="http://schemas.microsoft.com/office/drawing/2014/main" id="{AEC6955C-B94C-4FDF-8A92-FF6E28787CEB}"/>
              </a:ext>
            </a:extLst>
          </p:cNvPr>
          <p:cNvSpPr txBox="1"/>
          <p:nvPr/>
        </p:nvSpPr>
        <p:spPr>
          <a:xfrm>
            <a:off x="13668613" y="10406719"/>
            <a:ext cx="568495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b="1" kern="1200" dirty="0" err="1">
                <a:solidFill>
                  <a:srgbClr val="B21288"/>
                </a:solidFill>
                <a:latin typeface="Ubuntu"/>
              </a:rPr>
              <a:t>Biore</a:t>
            </a:r>
            <a:r>
              <a:rPr lang="en-US" b="1" kern="1200" dirty="0">
                <a:solidFill>
                  <a:srgbClr val="B21288"/>
                </a:solidFill>
                <a:latin typeface="Ubuntu"/>
              </a:rPr>
              <a:t> pore detox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SEM campaign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Click : 6,081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CTR  : 6.94% Avg. 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Period : Jan-Feb, 2017</a:t>
            </a:r>
            <a:endParaRPr lang="th-TH" sz="2800" kern="1200" dirty="0">
              <a:solidFill>
                <a:srgbClr val="BA1318">
                  <a:lumMod val="50000"/>
                </a:srgbClr>
              </a:solidFill>
              <a:latin typeface="Ubuntu"/>
            </a:endParaRP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60396" y="1039540"/>
            <a:ext cx="623789" cy="55114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240" name="OUR EXPERTISE - BEAUTY INDUSTRY"/>
          <p:cNvSpPr txBox="1"/>
          <p:nvPr/>
        </p:nvSpPr>
        <p:spPr>
          <a:xfrm>
            <a:off x="9051633" y="1156919"/>
            <a:ext cx="643541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800">
                <a:solidFill>
                  <a:srgbClr val="445469"/>
                </a:solidFill>
                <a:latin typeface="Sinkin Sans 600 SemiBold"/>
                <a:ea typeface="Sinkin Sans 600 SemiBold"/>
                <a:cs typeface="Sinkin Sans 600 SemiBold"/>
                <a:sym typeface="Sinkin Sans 600 SemiBold"/>
              </a:defRPr>
            </a:lvl1pPr>
          </a:lstStyle>
          <a:p>
            <a:r>
              <a:rPr dirty="0"/>
              <a:t>OUR EXPERTISE - BEAUTY</a:t>
            </a:r>
          </a:p>
        </p:txBody>
      </p:sp>
      <p:pic>
        <p:nvPicPr>
          <p:cNvPr id="5" name="Picture 8" descr="Image result for natcare">
            <a:extLst>
              <a:ext uri="{FF2B5EF4-FFF2-40B4-BE49-F238E27FC236}">
                <a16:creationId xmlns:a16="http://schemas.microsoft.com/office/drawing/2014/main" id="{40E1FCE8-8064-4F45-A21E-F665966BA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0" b="22124"/>
          <a:stretch/>
        </p:blipFill>
        <p:spPr bwMode="auto">
          <a:xfrm>
            <a:off x="17669769" y="5721802"/>
            <a:ext cx="5229050" cy="287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Related image">
            <a:extLst>
              <a:ext uri="{FF2B5EF4-FFF2-40B4-BE49-F238E27FC236}">
                <a16:creationId xmlns:a16="http://schemas.microsoft.com/office/drawing/2014/main" id="{C52DAF35-3A3B-41DE-BEFA-099E06D12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5" r="19084"/>
          <a:stretch/>
        </p:blipFill>
        <p:spPr bwMode="auto">
          <a:xfrm>
            <a:off x="15991453" y="8978431"/>
            <a:ext cx="2158375" cy="366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Sunte">
            <a:extLst>
              <a:ext uri="{FF2B5EF4-FFF2-40B4-BE49-F238E27FC236}">
                <a16:creationId xmlns:a16="http://schemas.microsoft.com/office/drawing/2014/main" id="{AFB5F051-4B74-494C-B8ED-3245F1109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6" r="18559"/>
          <a:stretch/>
        </p:blipFill>
        <p:spPr bwMode="auto">
          <a:xfrm>
            <a:off x="14002425" y="5051311"/>
            <a:ext cx="1383400" cy="341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suntory milcolla">
            <a:extLst>
              <a:ext uri="{FF2B5EF4-FFF2-40B4-BE49-F238E27FC236}">
                <a16:creationId xmlns:a16="http://schemas.microsoft.com/office/drawing/2014/main" id="{98A2AE02-BF38-4D79-A696-3436FA904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0" t="8515" r="18000" b="9178"/>
          <a:stretch/>
        </p:blipFill>
        <p:spPr bwMode="auto">
          <a:xfrm>
            <a:off x="15990315" y="2125974"/>
            <a:ext cx="2582234" cy="332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smith prive">
            <a:extLst>
              <a:ext uri="{FF2B5EF4-FFF2-40B4-BE49-F238E27FC236}">
                <a16:creationId xmlns:a16="http://schemas.microsoft.com/office/drawing/2014/main" id="{C2482ECA-1420-46B1-8D75-4692AA9DA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179" y="2392634"/>
            <a:ext cx="2702746" cy="270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B71698FA-3E59-42BB-8BA6-65C4730444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775" y="5933739"/>
            <a:ext cx="3212923" cy="2141948"/>
          </a:xfrm>
          <a:prstGeom prst="rect">
            <a:avLst/>
          </a:prstGeom>
        </p:spPr>
      </p:pic>
      <p:pic>
        <p:nvPicPr>
          <p:cNvPr id="11" name="Picture 4" descr="Image result for earth กันแดด">
            <a:extLst>
              <a:ext uri="{FF2B5EF4-FFF2-40B4-BE49-F238E27FC236}">
                <a16:creationId xmlns:a16="http://schemas.microsoft.com/office/drawing/2014/main" id="{F6FE3726-B992-41B5-B79C-AB2EEC2017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6" r="27743"/>
          <a:stretch/>
        </p:blipFill>
        <p:spPr bwMode="auto">
          <a:xfrm>
            <a:off x="4291209" y="9141795"/>
            <a:ext cx="1826209" cy="375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7F2E7263-BF69-4DDF-BABC-244A79D9C9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486" y="8875901"/>
            <a:ext cx="3290338" cy="2141948"/>
          </a:xfrm>
          <a:prstGeom prst="rect">
            <a:avLst/>
          </a:prstGeom>
        </p:spPr>
      </p:pic>
      <p:sp>
        <p:nvSpPr>
          <p:cNvPr id="13" name="TextBox 23">
            <a:extLst>
              <a:ext uri="{FF2B5EF4-FFF2-40B4-BE49-F238E27FC236}">
                <a16:creationId xmlns:a16="http://schemas.microsoft.com/office/drawing/2014/main" id="{69406977-DF54-4B54-BFD1-676814F92D68}"/>
              </a:ext>
            </a:extLst>
          </p:cNvPr>
          <p:cNvSpPr txBox="1"/>
          <p:nvPr/>
        </p:nvSpPr>
        <p:spPr>
          <a:xfrm>
            <a:off x="19331003" y="8441105"/>
            <a:ext cx="492790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b="1" kern="1200" dirty="0" err="1">
                <a:solidFill>
                  <a:srgbClr val="B21288"/>
                </a:solidFill>
                <a:latin typeface="Ubuntu"/>
              </a:rPr>
              <a:t>Natcare</a:t>
            </a:r>
            <a:endParaRPr lang="en-US" b="1" kern="1200" dirty="0">
              <a:solidFill>
                <a:srgbClr val="B21288"/>
              </a:solidFill>
              <a:latin typeface="Ubuntu"/>
            </a:endParaRP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SEM campaign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Click : 30,016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CTR  : 6.15% Avg. 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Period : Aug-Dec, 2016</a:t>
            </a:r>
            <a:endParaRPr lang="th-TH" sz="2800" kern="1200" dirty="0">
              <a:solidFill>
                <a:srgbClr val="BA1318">
                  <a:lumMod val="50000"/>
                </a:srgbClr>
              </a:solidFill>
              <a:latin typeface="Ubuntu"/>
            </a:endParaRPr>
          </a:p>
        </p:txBody>
      </p:sp>
      <p:sp>
        <p:nvSpPr>
          <p:cNvPr id="14" name="TextBox 25">
            <a:extLst>
              <a:ext uri="{FF2B5EF4-FFF2-40B4-BE49-F238E27FC236}">
                <a16:creationId xmlns:a16="http://schemas.microsoft.com/office/drawing/2014/main" id="{3500B1D7-C09C-40E4-AFD0-990D9D3D6352}"/>
              </a:ext>
            </a:extLst>
          </p:cNvPr>
          <p:cNvSpPr txBox="1"/>
          <p:nvPr/>
        </p:nvSpPr>
        <p:spPr>
          <a:xfrm>
            <a:off x="4829080" y="2830732"/>
            <a:ext cx="619107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b="1" kern="1200" dirty="0">
                <a:solidFill>
                  <a:srgbClr val="B21288"/>
                </a:solidFill>
                <a:latin typeface="Ubuntu"/>
              </a:rPr>
              <a:t>Smith </a:t>
            </a:r>
            <a:r>
              <a:rPr lang="en-US" b="1" kern="1200" dirty="0" err="1">
                <a:solidFill>
                  <a:srgbClr val="B21288"/>
                </a:solidFill>
                <a:latin typeface="Ubuntu"/>
              </a:rPr>
              <a:t>Prive</a:t>
            </a:r>
            <a:r>
              <a:rPr lang="en-US" b="1" kern="1200" dirty="0">
                <a:solidFill>
                  <a:srgbClr val="B21288"/>
                </a:solidFill>
                <a:latin typeface="Ubuntu"/>
              </a:rPr>
              <a:t>’ </a:t>
            </a:r>
            <a:r>
              <a:rPr lang="en-US" b="1" kern="1200" dirty="0" err="1">
                <a:solidFill>
                  <a:srgbClr val="B21288"/>
                </a:solidFill>
                <a:latin typeface="Ubuntu"/>
              </a:rPr>
              <a:t>Aestheetique</a:t>
            </a:r>
            <a:endParaRPr lang="en-US" b="1" kern="1200" dirty="0">
              <a:solidFill>
                <a:srgbClr val="B21288"/>
              </a:solidFill>
              <a:latin typeface="Ubuntu"/>
            </a:endParaRP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SEM campaign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Click : 8,090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CTR  : 2.63% Avg. 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Period : Sep-Oct, 2016</a:t>
            </a:r>
            <a:endParaRPr lang="th-TH" sz="2800" kern="1200" dirty="0">
              <a:solidFill>
                <a:srgbClr val="BA1318">
                  <a:lumMod val="50000"/>
                </a:srgbClr>
              </a:solidFill>
              <a:latin typeface="Ubuntu"/>
            </a:endParaRPr>
          </a:p>
        </p:txBody>
      </p:sp>
      <p:sp>
        <p:nvSpPr>
          <p:cNvPr id="15" name="TextBox 40">
            <a:extLst>
              <a:ext uri="{FF2B5EF4-FFF2-40B4-BE49-F238E27FC236}">
                <a16:creationId xmlns:a16="http://schemas.microsoft.com/office/drawing/2014/main" id="{DEEF4025-E8FE-4EDE-B1AC-CFB2453FB1C8}"/>
              </a:ext>
            </a:extLst>
          </p:cNvPr>
          <p:cNvSpPr txBox="1"/>
          <p:nvPr/>
        </p:nvSpPr>
        <p:spPr>
          <a:xfrm>
            <a:off x="12267548" y="9747873"/>
            <a:ext cx="364791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hangingPunct="1"/>
            <a:r>
              <a:rPr lang="en-US" b="1" kern="1200" dirty="0">
                <a:solidFill>
                  <a:srgbClr val="B21288"/>
                </a:solidFill>
                <a:latin typeface="Ubuntu"/>
              </a:rPr>
              <a:t>Ocean Skin</a:t>
            </a:r>
          </a:p>
          <a:p>
            <a:pPr algn="r"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GDN campaign</a:t>
            </a:r>
          </a:p>
          <a:p>
            <a:pPr algn="r"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Click : 12,562</a:t>
            </a:r>
          </a:p>
          <a:p>
            <a:pPr algn="r"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CTR  : 0.24% Avg. </a:t>
            </a:r>
          </a:p>
          <a:p>
            <a:pPr algn="r"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Period : Apr-Jul, 2016</a:t>
            </a:r>
            <a:endParaRPr lang="th-TH" sz="2800" kern="1200" dirty="0">
              <a:solidFill>
                <a:srgbClr val="BA1318">
                  <a:lumMod val="50000"/>
                </a:srgbClr>
              </a:solidFill>
              <a:latin typeface="Ubuntu"/>
            </a:endParaRPr>
          </a:p>
        </p:txBody>
      </p:sp>
      <p:sp>
        <p:nvSpPr>
          <p:cNvPr id="16" name="TextBox 24">
            <a:extLst>
              <a:ext uri="{FF2B5EF4-FFF2-40B4-BE49-F238E27FC236}">
                <a16:creationId xmlns:a16="http://schemas.microsoft.com/office/drawing/2014/main" id="{7D7644B3-591D-4CF6-93F1-2AD6A76F4E17}"/>
              </a:ext>
            </a:extLst>
          </p:cNvPr>
          <p:cNvSpPr txBox="1"/>
          <p:nvPr/>
        </p:nvSpPr>
        <p:spPr>
          <a:xfrm>
            <a:off x="10463029" y="3955614"/>
            <a:ext cx="33742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hangingPunct="1"/>
            <a:r>
              <a:rPr lang="en-US" b="1" kern="1200" dirty="0" err="1">
                <a:solidFill>
                  <a:srgbClr val="B21288"/>
                </a:solidFill>
                <a:latin typeface="Ubuntu"/>
              </a:rPr>
              <a:t>Sunte</a:t>
            </a:r>
            <a:endParaRPr lang="en-US" b="1" kern="1200" dirty="0">
              <a:solidFill>
                <a:srgbClr val="B21288"/>
              </a:solidFill>
              <a:latin typeface="Ubuntu"/>
            </a:endParaRPr>
          </a:p>
          <a:p>
            <a:pPr algn="r"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GDN campaign</a:t>
            </a:r>
          </a:p>
          <a:p>
            <a:pPr algn="r"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Click : 8,126</a:t>
            </a:r>
          </a:p>
          <a:p>
            <a:pPr algn="r"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CTR  : 0.18% Avg. </a:t>
            </a:r>
          </a:p>
          <a:p>
            <a:pPr algn="r"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Period : Apr-Jun, 2016</a:t>
            </a:r>
            <a:endParaRPr lang="th-TH" sz="2800" kern="1200" dirty="0">
              <a:solidFill>
                <a:srgbClr val="BA1318">
                  <a:lumMod val="50000"/>
                </a:srgbClr>
              </a:solidFill>
              <a:latin typeface="Ubuntu"/>
            </a:endParaRPr>
          </a:p>
        </p:txBody>
      </p:sp>
      <p:sp>
        <p:nvSpPr>
          <p:cNvPr id="17" name="TextBox 26">
            <a:extLst>
              <a:ext uri="{FF2B5EF4-FFF2-40B4-BE49-F238E27FC236}">
                <a16:creationId xmlns:a16="http://schemas.microsoft.com/office/drawing/2014/main" id="{47A5E970-5E57-418C-A180-DA5839763A50}"/>
              </a:ext>
            </a:extLst>
          </p:cNvPr>
          <p:cNvSpPr txBox="1"/>
          <p:nvPr/>
        </p:nvSpPr>
        <p:spPr>
          <a:xfrm>
            <a:off x="18759025" y="2585223"/>
            <a:ext cx="480974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b="1" kern="1200" dirty="0">
                <a:solidFill>
                  <a:srgbClr val="B21288"/>
                </a:solidFill>
                <a:latin typeface="Ubuntu"/>
              </a:rPr>
              <a:t>Suntory </a:t>
            </a:r>
            <a:r>
              <a:rPr lang="en-US" b="1" kern="1200" dirty="0" err="1">
                <a:solidFill>
                  <a:srgbClr val="B21288"/>
                </a:solidFill>
                <a:latin typeface="Ubuntu"/>
              </a:rPr>
              <a:t>Milcolla</a:t>
            </a:r>
            <a:endParaRPr lang="en-US" b="1" kern="1200" dirty="0">
              <a:solidFill>
                <a:srgbClr val="B21288"/>
              </a:solidFill>
              <a:latin typeface="Ubuntu"/>
            </a:endParaRP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SEM campaign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Click : 128,366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CTR  : 4.27% Avg. 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Period : Jan, 2015–Feb, 2017</a:t>
            </a:r>
            <a:endParaRPr lang="th-TH" sz="2800" kern="1200" dirty="0">
              <a:solidFill>
                <a:srgbClr val="BA1318">
                  <a:lumMod val="50000"/>
                </a:srgbClr>
              </a:solidFill>
              <a:latin typeface="Ubuntu"/>
            </a:endParaRPr>
          </a:p>
        </p:txBody>
      </p:sp>
      <p:sp>
        <p:nvSpPr>
          <p:cNvPr id="18" name="TextBox 31">
            <a:extLst>
              <a:ext uri="{FF2B5EF4-FFF2-40B4-BE49-F238E27FC236}">
                <a16:creationId xmlns:a16="http://schemas.microsoft.com/office/drawing/2014/main" id="{03F06E3B-0CC8-412C-A509-D83910843619}"/>
              </a:ext>
            </a:extLst>
          </p:cNvPr>
          <p:cNvSpPr txBox="1"/>
          <p:nvPr/>
        </p:nvSpPr>
        <p:spPr>
          <a:xfrm>
            <a:off x="7480761" y="6046384"/>
            <a:ext cx="417913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b="1" kern="1200" dirty="0">
                <a:solidFill>
                  <a:srgbClr val="B21288"/>
                </a:solidFill>
                <a:latin typeface="Ubuntu"/>
              </a:rPr>
              <a:t>Healthy Home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SEM campaign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Click : 4,530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CTR  : 0.20% Avg. 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Period : Jul, 2017</a:t>
            </a:r>
            <a:endParaRPr lang="th-TH" sz="2800" kern="1200" dirty="0">
              <a:solidFill>
                <a:srgbClr val="BA1318">
                  <a:lumMod val="50000"/>
                </a:srgbClr>
              </a:solidFill>
              <a:latin typeface="Ubuntu"/>
            </a:endParaRPr>
          </a:p>
        </p:txBody>
      </p:sp>
      <p:sp>
        <p:nvSpPr>
          <p:cNvPr id="19" name="TextBox 34">
            <a:extLst>
              <a:ext uri="{FF2B5EF4-FFF2-40B4-BE49-F238E27FC236}">
                <a16:creationId xmlns:a16="http://schemas.microsoft.com/office/drawing/2014/main" id="{D4432FC1-BD03-480B-99FC-8297481B5D7C}"/>
              </a:ext>
            </a:extLst>
          </p:cNvPr>
          <p:cNvSpPr txBox="1"/>
          <p:nvPr/>
        </p:nvSpPr>
        <p:spPr>
          <a:xfrm>
            <a:off x="7924618" y="10932813"/>
            <a:ext cx="417913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b="1" kern="1200" dirty="0">
                <a:solidFill>
                  <a:srgbClr val="B21288"/>
                </a:solidFill>
                <a:latin typeface="Ubuntu"/>
              </a:rPr>
              <a:t>Madame Gus Ga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GDN campaign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Click : 16,158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CTR  : 0.20% Avg. 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Period : Aug-Sep, 2016</a:t>
            </a:r>
            <a:endParaRPr lang="th-TH" sz="2800" kern="1200" dirty="0">
              <a:solidFill>
                <a:srgbClr val="BA1318">
                  <a:lumMod val="50000"/>
                </a:srgbClr>
              </a:solidFill>
              <a:latin typeface="Ubuntu"/>
            </a:endParaRPr>
          </a:p>
        </p:txBody>
      </p:sp>
      <p:sp>
        <p:nvSpPr>
          <p:cNvPr id="20" name="TextBox 35">
            <a:extLst>
              <a:ext uri="{FF2B5EF4-FFF2-40B4-BE49-F238E27FC236}">
                <a16:creationId xmlns:a16="http://schemas.microsoft.com/office/drawing/2014/main" id="{23D025E0-3A03-44BD-B1A2-6D47D0F95754}"/>
              </a:ext>
            </a:extLst>
          </p:cNvPr>
          <p:cNvSpPr txBox="1"/>
          <p:nvPr/>
        </p:nvSpPr>
        <p:spPr>
          <a:xfrm>
            <a:off x="810482" y="10063152"/>
            <a:ext cx="355905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hangingPunct="1"/>
            <a:r>
              <a:rPr lang="en-US" b="1" kern="1200" dirty="0">
                <a:solidFill>
                  <a:srgbClr val="B21288"/>
                </a:solidFill>
                <a:latin typeface="Ubuntu"/>
              </a:rPr>
              <a:t>EARTHs</a:t>
            </a:r>
          </a:p>
          <a:p>
            <a:pPr algn="r"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GDN campaign</a:t>
            </a:r>
          </a:p>
          <a:p>
            <a:pPr algn="r"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Click : 10,205</a:t>
            </a:r>
          </a:p>
          <a:p>
            <a:pPr algn="r"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CTR  : 0.32% Avg. </a:t>
            </a:r>
          </a:p>
          <a:p>
            <a:pPr algn="r"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Period : Mar-Apr, 2017</a:t>
            </a:r>
            <a:endParaRPr lang="th-TH" sz="2800" kern="1200" dirty="0">
              <a:solidFill>
                <a:srgbClr val="BA1318">
                  <a:lumMod val="50000"/>
                </a:srgbClr>
              </a:solidFill>
              <a:latin typeface="Ubuntu"/>
            </a:endParaRP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77770" y="1039540"/>
            <a:ext cx="589042" cy="55114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244" name="OUR EXPERTISE - IT&amp;GADGET INDUSTRY"/>
          <p:cNvSpPr txBox="1"/>
          <p:nvPr/>
        </p:nvSpPr>
        <p:spPr>
          <a:xfrm>
            <a:off x="8551497" y="1156919"/>
            <a:ext cx="7435687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800">
                <a:solidFill>
                  <a:srgbClr val="445469"/>
                </a:solidFill>
                <a:latin typeface="Sinkin Sans 600 SemiBold"/>
                <a:ea typeface="Sinkin Sans 600 SemiBold"/>
                <a:cs typeface="Sinkin Sans 600 SemiBold"/>
                <a:sym typeface="Sinkin Sans 600 SemiBold"/>
              </a:defRPr>
            </a:lvl1pPr>
          </a:lstStyle>
          <a:p>
            <a:r>
              <a:rPr dirty="0"/>
              <a:t>OUR EXPERTISE - IT&amp;GADGET</a:t>
            </a:r>
          </a:p>
        </p:txBody>
      </p:sp>
      <p:pic>
        <p:nvPicPr>
          <p:cNvPr id="5" name="Picture 2" descr="Image result for Canon EOS M10">
            <a:extLst>
              <a:ext uri="{FF2B5EF4-FFF2-40B4-BE49-F238E27FC236}">
                <a16:creationId xmlns:a16="http://schemas.microsoft.com/office/drawing/2014/main" id="{E0EA3C04-6D90-4AFF-B16B-8AA1B4B432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3" b="10967"/>
          <a:stretch/>
        </p:blipFill>
        <p:spPr bwMode="auto">
          <a:xfrm>
            <a:off x="2207471" y="3293307"/>
            <a:ext cx="3589532" cy="279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Canon EOS 80D">
            <a:extLst>
              <a:ext uri="{FF2B5EF4-FFF2-40B4-BE49-F238E27FC236}">
                <a16:creationId xmlns:a16="http://schemas.microsoft.com/office/drawing/2014/main" id="{97484469-4848-40DE-890D-DAECCC98B5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3" r="14687"/>
          <a:stretch/>
        </p:blipFill>
        <p:spPr bwMode="auto">
          <a:xfrm>
            <a:off x="6775111" y="6531675"/>
            <a:ext cx="3507070" cy="336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nikon 1 j5">
            <a:extLst>
              <a:ext uri="{FF2B5EF4-FFF2-40B4-BE49-F238E27FC236}">
                <a16:creationId xmlns:a16="http://schemas.microsoft.com/office/drawing/2014/main" id="{6A348FDD-453A-4487-8732-CA2EF7CF6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81" y="3764249"/>
            <a:ext cx="3846529" cy="341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Image result for oppo R7s">
            <a:extLst>
              <a:ext uri="{FF2B5EF4-FFF2-40B4-BE49-F238E27FC236}">
                <a16:creationId xmlns:a16="http://schemas.microsoft.com/office/drawing/2014/main" id="{3CD8B154-1509-4D54-92CA-1014B388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6303" flipH="1">
            <a:off x="18398050" y="9103159"/>
            <a:ext cx="4074899" cy="305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A1B47806-03C6-4FDA-8543-251D89F7779F}"/>
              </a:ext>
            </a:extLst>
          </p:cNvPr>
          <p:cNvSpPr/>
          <p:nvPr/>
        </p:nvSpPr>
        <p:spPr>
          <a:xfrm>
            <a:off x="6889758" y="3554450"/>
            <a:ext cx="772895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/>
            <a:r>
              <a:rPr lang="en-US" b="1" kern="1200" dirty="0">
                <a:solidFill>
                  <a:prstClr val="black"/>
                </a:solidFill>
                <a:latin typeface="Nevis"/>
              </a:rPr>
              <a:t>Canon EOS M10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Nevis"/>
              </a:rPr>
              <a:t>SEM campaign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Nevis"/>
              </a:rPr>
              <a:t>Click : 15,000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Nevis"/>
              </a:rPr>
              <a:t>CTR  : </a:t>
            </a:r>
            <a:r>
              <a:rPr lang="en-US" sz="2800" kern="1200" dirty="0">
                <a:solidFill>
                  <a:srgbClr val="8C0C04"/>
                </a:solidFill>
                <a:latin typeface="Ubuntu"/>
              </a:rPr>
              <a:t>7.62% </a:t>
            </a:r>
            <a:endParaRPr lang="en-US" sz="2800" kern="1200" dirty="0">
              <a:solidFill>
                <a:srgbClr val="8C0C04"/>
              </a:solidFill>
              <a:latin typeface="Nevis"/>
            </a:endParaRP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Period : Nov-Dec, 2015</a:t>
            </a:r>
          </a:p>
          <a:p>
            <a:pPr defTabSz="914400" hangingPunct="1"/>
            <a:endParaRPr lang="en-US" sz="2800" kern="1200" dirty="0">
              <a:solidFill>
                <a:srgbClr val="8C0C04"/>
              </a:solidFill>
              <a:latin typeface="Nevis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45BEF221-85A7-4CB0-B92C-565153ECF279}"/>
              </a:ext>
            </a:extLst>
          </p:cNvPr>
          <p:cNvSpPr/>
          <p:nvPr/>
        </p:nvSpPr>
        <p:spPr>
          <a:xfrm>
            <a:off x="11045664" y="7056854"/>
            <a:ext cx="492380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/>
            <a:r>
              <a:rPr lang="en-US" b="1" kern="1200" dirty="0">
                <a:solidFill>
                  <a:prstClr val="black"/>
                </a:solidFill>
                <a:latin typeface="Ubuntu"/>
              </a:rPr>
              <a:t>Canon EOS 80D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SEM campaign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Click : 38,732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CTR  : 8.02% 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Period : Apr-Sep, 2016</a:t>
            </a: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E6251BFB-6B4C-4B36-9CEF-867E93A838E7}"/>
              </a:ext>
            </a:extLst>
          </p:cNvPr>
          <p:cNvSpPr/>
          <p:nvPr/>
        </p:nvSpPr>
        <p:spPr>
          <a:xfrm>
            <a:off x="18796439" y="4295214"/>
            <a:ext cx="482164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/>
            <a:r>
              <a:rPr lang="en-US" b="1" kern="1200" dirty="0">
                <a:solidFill>
                  <a:prstClr val="black"/>
                </a:solidFill>
                <a:latin typeface="Nevis"/>
              </a:rPr>
              <a:t>Nikon1 J5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YouTube in-stream campaign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View : 63,943</a:t>
            </a:r>
            <a:b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</a:br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VTR  : 23.39%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Period : Mar, 2016</a:t>
            </a:r>
            <a:endParaRPr lang="th-TH" sz="2800" kern="1200" dirty="0">
              <a:solidFill>
                <a:srgbClr val="BA1318">
                  <a:lumMod val="50000"/>
                </a:srgbClr>
              </a:solidFill>
              <a:latin typeface="Ubuntu"/>
            </a:endParaRPr>
          </a:p>
          <a:p>
            <a:pPr defTabSz="914400" hangingPunct="1"/>
            <a:endParaRPr lang="en-US" sz="2800" kern="1200" dirty="0">
              <a:solidFill>
                <a:srgbClr val="8C0C04"/>
              </a:solidFill>
              <a:latin typeface="Nevis"/>
            </a:endParaRPr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id="{418F9016-7928-4A4F-9550-DDF91F7FE330}"/>
              </a:ext>
            </a:extLst>
          </p:cNvPr>
          <p:cNvSpPr/>
          <p:nvPr/>
        </p:nvSpPr>
        <p:spPr>
          <a:xfrm>
            <a:off x="13840228" y="9848848"/>
            <a:ext cx="464583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hangingPunct="1"/>
            <a:r>
              <a:rPr lang="en-US" b="1" kern="1200" dirty="0" err="1">
                <a:solidFill>
                  <a:prstClr val="black"/>
                </a:solidFill>
                <a:latin typeface="Nevis"/>
              </a:rPr>
              <a:t>Oppo</a:t>
            </a:r>
            <a:endParaRPr lang="en-US" b="1" kern="1200" dirty="0">
              <a:solidFill>
                <a:prstClr val="black"/>
              </a:solidFill>
              <a:latin typeface="Nevis"/>
            </a:endParaRPr>
          </a:p>
          <a:p>
            <a:pPr algn="r"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SEM campaign</a:t>
            </a:r>
          </a:p>
          <a:p>
            <a:pPr algn="r"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Click : 58,816</a:t>
            </a:r>
          </a:p>
          <a:p>
            <a:pPr algn="r"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CTR  : 7.86% </a:t>
            </a:r>
          </a:p>
          <a:p>
            <a:pPr algn="r"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Period : Aug, 2015-Jan, 2016</a:t>
            </a:r>
          </a:p>
          <a:p>
            <a:pPr defTabSz="914400" hangingPunct="1"/>
            <a:endParaRPr lang="en-US" sz="2800" kern="1200" dirty="0">
              <a:solidFill>
                <a:srgbClr val="8C0C04"/>
              </a:solidFill>
              <a:latin typeface="Nevis"/>
            </a:endParaRPr>
          </a:p>
        </p:txBody>
      </p:sp>
      <p:sp>
        <p:nvSpPr>
          <p:cNvPr id="18" name="Rectangle 74">
            <a:extLst>
              <a:ext uri="{FF2B5EF4-FFF2-40B4-BE49-F238E27FC236}">
                <a16:creationId xmlns:a16="http://schemas.microsoft.com/office/drawing/2014/main" id="{E3E3FB1D-F9CD-4EFC-9EF3-86AE10A8700B}"/>
              </a:ext>
            </a:extLst>
          </p:cNvPr>
          <p:cNvSpPr/>
          <p:nvPr/>
        </p:nvSpPr>
        <p:spPr>
          <a:xfrm>
            <a:off x="6552040" y="3688106"/>
            <a:ext cx="150071" cy="2246163"/>
          </a:xfrm>
          <a:prstGeom prst="rect">
            <a:avLst/>
          </a:prstGeom>
          <a:solidFill>
            <a:srgbClr val="BA13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19" name="Rectangle 74">
            <a:extLst>
              <a:ext uri="{FF2B5EF4-FFF2-40B4-BE49-F238E27FC236}">
                <a16:creationId xmlns:a16="http://schemas.microsoft.com/office/drawing/2014/main" id="{61455F76-DFC1-40D9-A224-71D82126662E}"/>
              </a:ext>
            </a:extLst>
          </p:cNvPr>
          <p:cNvSpPr/>
          <p:nvPr/>
        </p:nvSpPr>
        <p:spPr>
          <a:xfrm>
            <a:off x="10700894" y="7174837"/>
            <a:ext cx="150071" cy="2246163"/>
          </a:xfrm>
          <a:prstGeom prst="rect">
            <a:avLst/>
          </a:prstGeom>
          <a:solidFill>
            <a:srgbClr val="BA13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20" name="Rectangle 74">
            <a:extLst>
              <a:ext uri="{FF2B5EF4-FFF2-40B4-BE49-F238E27FC236}">
                <a16:creationId xmlns:a16="http://schemas.microsoft.com/office/drawing/2014/main" id="{7573E99B-0D82-41D3-B97E-976D14A5A33E}"/>
              </a:ext>
            </a:extLst>
          </p:cNvPr>
          <p:cNvSpPr/>
          <p:nvPr/>
        </p:nvSpPr>
        <p:spPr>
          <a:xfrm>
            <a:off x="18646368" y="9848848"/>
            <a:ext cx="150071" cy="2246163"/>
          </a:xfrm>
          <a:prstGeom prst="rect">
            <a:avLst/>
          </a:prstGeom>
          <a:solidFill>
            <a:srgbClr val="BA13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21" name="Rectangle 74">
            <a:extLst>
              <a:ext uri="{FF2B5EF4-FFF2-40B4-BE49-F238E27FC236}">
                <a16:creationId xmlns:a16="http://schemas.microsoft.com/office/drawing/2014/main" id="{E19CFF33-3C3C-4C48-9195-D905F11D958C}"/>
              </a:ext>
            </a:extLst>
          </p:cNvPr>
          <p:cNvSpPr/>
          <p:nvPr/>
        </p:nvSpPr>
        <p:spPr>
          <a:xfrm>
            <a:off x="18486061" y="4346461"/>
            <a:ext cx="150071" cy="2246163"/>
          </a:xfrm>
          <a:prstGeom prst="rect">
            <a:avLst/>
          </a:prstGeom>
          <a:solidFill>
            <a:srgbClr val="BA13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22" name="Rectangle 74">
            <a:extLst>
              <a:ext uri="{FF2B5EF4-FFF2-40B4-BE49-F238E27FC236}">
                <a16:creationId xmlns:a16="http://schemas.microsoft.com/office/drawing/2014/main" id="{80B2F82A-32AA-49DB-80EA-398022CBA940}"/>
              </a:ext>
            </a:extLst>
          </p:cNvPr>
          <p:cNvSpPr/>
          <p:nvPr/>
        </p:nvSpPr>
        <p:spPr>
          <a:xfrm>
            <a:off x="5797002" y="10555542"/>
            <a:ext cx="150071" cy="2246163"/>
          </a:xfrm>
          <a:prstGeom prst="rect">
            <a:avLst/>
          </a:prstGeom>
          <a:solidFill>
            <a:srgbClr val="BA13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pic>
        <p:nvPicPr>
          <p:cNvPr id="2050" name="Picture 2" descr="Image result for à¸à¸£à¸´à¹à¸à¹à¸à¸­à¸£à¹ canon">
            <a:extLst>
              <a:ext uri="{FF2B5EF4-FFF2-40B4-BE49-F238E27FC236}">
                <a16:creationId xmlns:a16="http://schemas.microsoft.com/office/drawing/2014/main" id="{AACB591F-AA67-4A03-9A66-4A089A0E1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13" y="8553876"/>
            <a:ext cx="4699564" cy="469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8FA25634-6B5A-478D-A2F2-71DDA28E637F}"/>
              </a:ext>
            </a:extLst>
          </p:cNvPr>
          <p:cNvSpPr/>
          <p:nvPr/>
        </p:nvSpPr>
        <p:spPr>
          <a:xfrm>
            <a:off x="6121860" y="10493684"/>
            <a:ext cx="492380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/>
            <a:r>
              <a:rPr lang="en-US" b="1" kern="1200" dirty="0">
                <a:solidFill>
                  <a:prstClr val="black"/>
                </a:solidFill>
                <a:latin typeface="Ubuntu"/>
              </a:rPr>
              <a:t>Printer Canon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SEM campaign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Click : 38,456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CTR  : 11.54% 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Period : Nov, 2017 – Jan, 2018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business-objects-PQQ6MEN.jpg" descr="business-objects-PQQ6ME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0293" y="-1334731"/>
            <a:ext cx="24551886" cy="16385462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571648" y="1039540"/>
            <a:ext cx="401285" cy="55114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45" name="ONLINE ADVERTISING"/>
          <p:cNvSpPr txBox="1"/>
          <p:nvPr/>
        </p:nvSpPr>
        <p:spPr>
          <a:xfrm>
            <a:off x="1681419" y="450163"/>
            <a:ext cx="22093713" cy="1731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lnSpc>
                <a:spcPts val="14000"/>
              </a:lnSpc>
              <a:defRPr sz="9000">
                <a:solidFill>
                  <a:srgbClr val="122F4A"/>
                </a:solidFill>
                <a:latin typeface="Sinkin Sans 700 Bold"/>
                <a:ea typeface="Sinkin Sans 700 Bold"/>
                <a:cs typeface="Sinkin Sans 700 Bold"/>
                <a:sym typeface="Sinkin Sans 700 Bold"/>
              </a:defRPr>
            </a:lvl1pPr>
          </a:lstStyle>
          <a:p>
            <a:r>
              <a:t>ONLINE ADVERTISING</a:t>
            </a:r>
          </a:p>
        </p:txBody>
      </p:sp>
      <p:sp>
        <p:nvSpPr>
          <p:cNvPr id="46" name="MEASUREMENT…"/>
          <p:cNvSpPr txBox="1"/>
          <p:nvPr/>
        </p:nvSpPr>
        <p:spPr>
          <a:xfrm rot="21574977">
            <a:off x="10041216" y="3740314"/>
            <a:ext cx="13126855" cy="875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lnSpc>
                <a:spcPts val="14000"/>
              </a:lnSpc>
              <a:defRPr sz="5000">
                <a:solidFill>
                  <a:srgbClr val="535353"/>
                </a:solidFill>
                <a:latin typeface="Sinkin Sans 700 Bold"/>
                <a:ea typeface="Sinkin Sans 700 Bold"/>
                <a:cs typeface="Sinkin Sans 700 Bold"/>
                <a:sym typeface="Sinkin Sans 700 Bold"/>
              </a:defRPr>
            </a:pPr>
            <a:r>
              <a:rPr dirty="0"/>
              <a:t>MEASUREMENT</a:t>
            </a:r>
          </a:p>
          <a:p>
            <a:pPr algn="r">
              <a:lnSpc>
                <a:spcPts val="14000"/>
              </a:lnSpc>
              <a:defRPr sz="5000">
                <a:solidFill>
                  <a:srgbClr val="535353"/>
                </a:solidFill>
                <a:latin typeface="Sinkin Sans 700 Bold"/>
                <a:ea typeface="Sinkin Sans 700 Bold"/>
                <a:cs typeface="Sinkin Sans 700 Bold"/>
                <a:sym typeface="Sinkin Sans 700 Bold"/>
              </a:defRPr>
            </a:pPr>
            <a:r>
              <a:rPr dirty="0"/>
              <a:t>VALUABLE</a:t>
            </a:r>
          </a:p>
          <a:p>
            <a:pPr algn="r">
              <a:lnSpc>
                <a:spcPts val="14000"/>
              </a:lnSpc>
              <a:defRPr sz="5000">
                <a:solidFill>
                  <a:srgbClr val="535353"/>
                </a:solidFill>
                <a:latin typeface="Sinkin Sans 700 Bold"/>
                <a:ea typeface="Sinkin Sans 700 Bold"/>
                <a:cs typeface="Sinkin Sans 700 Bold"/>
                <a:sym typeface="Sinkin Sans 700 Bold"/>
              </a:defRPr>
            </a:pPr>
            <a:r>
              <a:rPr dirty="0"/>
              <a:t>ATTRACT THE RIGHT AUDIENCE</a:t>
            </a:r>
          </a:p>
          <a:p>
            <a:pPr algn="r">
              <a:lnSpc>
                <a:spcPts val="14000"/>
              </a:lnSpc>
              <a:defRPr sz="5000">
                <a:solidFill>
                  <a:srgbClr val="535353"/>
                </a:solidFill>
                <a:latin typeface="Sinkin Sans 700 Bold"/>
                <a:ea typeface="Sinkin Sans 700 Bold"/>
                <a:cs typeface="Sinkin Sans 700 Bold"/>
                <a:sym typeface="Sinkin Sans 700 Bold"/>
              </a:defRPr>
            </a:pPr>
            <a:r>
              <a:rPr dirty="0"/>
              <a:t>GENERATE LEAD</a:t>
            </a:r>
          </a:p>
          <a:p>
            <a:pPr algn="r">
              <a:lnSpc>
                <a:spcPts val="14000"/>
              </a:lnSpc>
              <a:defRPr sz="5000">
                <a:solidFill>
                  <a:srgbClr val="535353"/>
                </a:solidFill>
                <a:latin typeface="Sinkin Sans 700 Bold"/>
                <a:ea typeface="Sinkin Sans 700 Bold"/>
                <a:cs typeface="Sinkin Sans 700 Bold"/>
                <a:sym typeface="Sinkin Sans 700 Bold"/>
              </a:defRPr>
            </a:pPr>
            <a:r>
              <a:rPr dirty="0"/>
              <a:t>GENERATE ONLINE SALE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64206" y="1039540"/>
            <a:ext cx="616169" cy="55114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252" name="OUR EXPERTISE - FINANCIAL &amp; INSURANCE  INDUSTRY"/>
          <p:cNvSpPr txBox="1"/>
          <p:nvPr/>
        </p:nvSpPr>
        <p:spPr>
          <a:xfrm>
            <a:off x="6877962" y="1156919"/>
            <a:ext cx="10782757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4800">
                <a:solidFill>
                  <a:srgbClr val="445469"/>
                </a:solidFill>
                <a:latin typeface="Sinkin Sans 600 SemiBold"/>
                <a:ea typeface="Sinkin Sans 600 SemiBold"/>
                <a:cs typeface="Sinkin Sans 600 SemiBold"/>
                <a:sym typeface="Sinkin Sans 600 SemiBold"/>
              </a:defRPr>
            </a:pPr>
            <a:r>
              <a:rPr dirty="0"/>
              <a:t>OUR EXPERTISE - FINANCIAL &amp; INSURANCE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C8A25B9-E0F1-42BE-8429-6C8D8B98A652}"/>
              </a:ext>
            </a:extLst>
          </p:cNvPr>
          <p:cNvCxnSpPr>
            <a:cxnSpLocks/>
          </p:cNvCxnSpPr>
          <p:nvPr/>
        </p:nvCxnSpPr>
        <p:spPr>
          <a:xfrm flipV="1">
            <a:off x="18397234" y="4092830"/>
            <a:ext cx="0" cy="7432976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dash"/>
            <a:miter lim="800000"/>
            <a:headEnd type="oval"/>
          </a:ln>
          <a:effectLst/>
        </p:spPr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75748E87-944A-4FF5-8CBE-861537048CB5}"/>
              </a:ext>
            </a:extLst>
          </p:cNvPr>
          <p:cNvSpPr/>
          <p:nvPr/>
        </p:nvSpPr>
        <p:spPr>
          <a:xfrm>
            <a:off x="18291621" y="3904027"/>
            <a:ext cx="211225" cy="211225"/>
          </a:xfrm>
          <a:prstGeom prst="ellipse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E24287C-53C2-4163-B59D-9864A69B0884}"/>
              </a:ext>
            </a:extLst>
          </p:cNvPr>
          <p:cNvSpPr/>
          <p:nvPr/>
        </p:nvSpPr>
        <p:spPr>
          <a:xfrm>
            <a:off x="865115" y="8479697"/>
            <a:ext cx="4600020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/>
            <a:r>
              <a:rPr lang="en-US" sz="3200" b="1" kern="1200" dirty="0" err="1">
                <a:solidFill>
                  <a:prstClr val="black"/>
                </a:solidFill>
                <a:latin typeface="Nevis"/>
              </a:rPr>
              <a:t>ThaiLife</a:t>
            </a:r>
            <a:endParaRPr lang="en-US" sz="3200" b="1" kern="1200" dirty="0">
              <a:solidFill>
                <a:prstClr val="black"/>
              </a:solidFill>
              <a:latin typeface="Nevis"/>
            </a:endParaRP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SEM campaign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Lead  : 4,500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Period : Feb –Present</a:t>
            </a:r>
          </a:p>
          <a:p>
            <a:pPr defTabSz="914400" hangingPunct="1"/>
            <a:endParaRPr lang="en-US" sz="1050" kern="1200" dirty="0">
              <a:solidFill>
                <a:srgbClr val="8C0C04"/>
              </a:solidFill>
              <a:latin typeface="Nevi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855AF6-46FC-48E2-AB20-F5EC5CA8ABA3}"/>
              </a:ext>
            </a:extLst>
          </p:cNvPr>
          <p:cNvSpPr/>
          <p:nvPr/>
        </p:nvSpPr>
        <p:spPr>
          <a:xfrm>
            <a:off x="7366343" y="8452993"/>
            <a:ext cx="30643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/>
            <a:r>
              <a:rPr lang="en-US" sz="3200" b="1" kern="1200" dirty="0">
                <a:solidFill>
                  <a:prstClr val="black"/>
                </a:solidFill>
                <a:latin typeface="Nevis"/>
              </a:rPr>
              <a:t>Carpool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SEM campaign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Lead  : 174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Conv. Rate : 8.71%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Period : Apr, 2017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7244984-51BC-4754-8767-E35DA773C382}"/>
              </a:ext>
            </a:extLst>
          </p:cNvPr>
          <p:cNvSpPr/>
          <p:nvPr/>
        </p:nvSpPr>
        <p:spPr>
          <a:xfrm>
            <a:off x="19708286" y="8479915"/>
            <a:ext cx="4677449" cy="2469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/>
            <a:r>
              <a:rPr lang="en-US" sz="3200" b="1" kern="1200" dirty="0">
                <a:solidFill>
                  <a:prstClr val="black"/>
                </a:solidFill>
                <a:latin typeface="Nevis"/>
              </a:rPr>
              <a:t>BAAC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Nevis"/>
              </a:rPr>
              <a:t>SEM campaign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Nevis"/>
              </a:rPr>
              <a:t>Click : 22,788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Nevis"/>
              </a:rPr>
              <a:t>CTR  : 0.23</a:t>
            </a:r>
            <a:r>
              <a:rPr lang="en-US" sz="2800" kern="1200" dirty="0">
                <a:solidFill>
                  <a:srgbClr val="8C0C04"/>
                </a:solidFill>
                <a:latin typeface="Ubuntu"/>
              </a:rPr>
              <a:t>%</a:t>
            </a:r>
            <a:endParaRPr lang="en-US" sz="2800" kern="1200" dirty="0">
              <a:solidFill>
                <a:srgbClr val="8C0C04"/>
              </a:solidFill>
              <a:latin typeface="Nevis"/>
            </a:endParaRP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Period : Sep, 2015-Mar, 2017</a:t>
            </a:r>
          </a:p>
          <a:p>
            <a:pPr defTabSz="914400" hangingPunct="1"/>
            <a:endParaRPr lang="en-US" sz="1050" kern="1200" dirty="0">
              <a:solidFill>
                <a:srgbClr val="8C0C04"/>
              </a:solidFill>
              <a:latin typeface="Nevi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2493FDF-1C52-41AC-A67A-7CED2FBC3432}"/>
              </a:ext>
            </a:extLst>
          </p:cNvPr>
          <p:cNvSpPr/>
          <p:nvPr/>
        </p:nvSpPr>
        <p:spPr>
          <a:xfrm>
            <a:off x="13736320" y="8462593"/>
            <a:ext cx="349730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hangingPunct="1"/>
            <a:r>
              <a:rPr lang="en-US" sz="3200" b="1" kern="1200" dirty="0">
                <a:solidFill>
                  <a:prstClr val="black"/>
                </a:solidFill>
                <a:latin typeface="Nevis"/>
              </a:rPr>
              <a:t>KTB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SEM campaign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Click : 11,116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CTR  : 4.06% 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Period : Aug-Sep, 2016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1729476-9D74-4766-8FBF-FE615EB2B9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3803" y="4537286"/>
            <a:ext cx="2890781" cy="289078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7A757EC-0119-44A6-AE46-A9D3022449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388" y="4495526"/>
            <a:ext cx="3124989" cy="31249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2614B3B-FF2E-4EE0-8FC6-E96FEB61AF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3519" y="4495526"/>
            <a:ext cx="3092786" cy="3056485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5799F66-6EC5-47B8-B8AE-A8ED353001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90" y="4634545"/>
            <a:ext cx="3688276" cy="291279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C182F44-18B6-43BC-BD7F-1CE61178B36E}"/>
              </a:ext>
            </a:extLst>
          </p:cNvPr>
          <p:cNvCxnSpPr>
            <a:cxnSpLocks/>
          </p:cNvCxnSpPr>
          <p:nvPr/>
        </p:nvCxnSpPr>
        <p:spPr>
          <a:xfrm flipV="1">
            <a:off x="12121917" y="3835523"/>
            <a:ext cx="0" cy="750148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dash"/>
            <a:miter lim="800000"/>
            <a:headEnd type="oval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0B3BBCC-5CB8-4471-B4EB-09C6A8DA1820}"/>
              </a:ext>
            </a:extLst>
          </p:cNvPr>
          <p:cNvCxnSpPr>
            <a:cxnSpLocks/>
          </p:cNvCxnSpPr>
          <p:nvPr/>
        </p:nvCxnSpPr>
        <p:spPr>
          <a:xfrm flipV="1">
            <a:off x="5740982" y="3904027"/>
            <a:ext cx="0" cy="7432976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dash"/>
            <a:miter lim="800000"/>
            <a:headEnd type="oval"/>
          </a:ln>
          <a:effectLst/>
        </p:spPr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EA7CC705-CCA7-4CA3-9063-BCBE282F28C1}"/>
              </a:ext>
            </a:extLst>
          </p:cNvPr>
          <p:cNvSpPr/>
          <p:nvPr/>
        </p:nvSpPr>
        <p:spPr>
          <a:xfrm>
            <a:off x="12036188" y="3776698"/>
            <a:ext cx="211225" cy="211225"/>
          </a:xfrm>
          <a:prstGeom prst="ellipse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7B6E088-6996-453A-8E1A-858419583671}"/>
              </a:ext>
            </a:extLst>
          </p:cNvPr>
          <p:cNvSpPr/>
          <p:nvPr/>
        </p:nvSpPr>
        <p:spPr>
          <a:xfrm>
            <a:off x="5655259" y="3776698"/>
            <a:ext cx="211225" cy="211225"/>
          </a:xfrm>
          <a:prstGeom prst="ellipse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2" grpId="0" animBg="1"/>
      <p:bldP spid="4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60396" y="1039540"/>
            <a:ext cx="623789" cy="55114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256" name="OUR EXPERTISE - COMMUNICATION INDUSTRY"/>
          <p:cNvSpPr txBox="1"/>
          <p:nvPr/>
        </p:nvSpPr>
        <p:spPr>
          <a:xfrm>
            <a:off x="7705111" y="1156919"/>
            <a:ext cx="912845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800">
                <a:solidFill>
                  <a:srgbClr val="445469"/>
                </a:solidFill>
                <a:latin typeface="Sinkin Sans 600 SemiBold"/>
                <a:ea typeface="Sinkin Sans 600 SemiBold"/>
                <a:cs typeface="Sinkin Sans 600 SemiBold"/>
                <a:sym typeface="Sinkin Sans 600 SemiBold"/>
              </a:defRPr>
            </a:lvl1pPr>
          </a:lstStyle>
          <a:p>
            <a:r>
              <a:rPr dirty="0"/>
              <a:t>OUR EXPERTISE - COMMUNICATION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F3F580-4FAD-4CE3-8B74-8B87636FEB49}"/>
              </a:ext>
            </a:extLst>
          </p:cNvPr>
          <p:cNvSpPr txBox="1"/>
          <p:nvPr/>
        </p:nvSpPr>
        <p:spPr>
          <a:xfrm>
            <a:off x="7563139" y="8505173"/>
            <a:ext cx="541280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b="1" kern="1200" dirty="0">
                <a:solidFill>
                  <a:srgbClr val="B21288"/>
                </a:solidFill>
                <a:latin typeface="Ubuntu"/>
              </a:rPr>
              <a:t>3BB</a:t>
            </a:r>
          </a:p>
          <a:p>
            <a:pPr defTabSz="914400" hangingPunct="1"/>
            <a:r>
              <a:rPr lang="en-US" sz="2800" kern="1200" dirty="0">
                <a:solidFill>
                  <a:srgbClr val="690902"/>
                </a:solidFill>
                <a:latin typeface="Ubuntu"/>
              </a:rPr>
              <a:t>SEM campaign</a:t>
            </a:r>
            <a:br>
              <a:rPr lang="en-US" sz="2800" kern="1200" dirty="0">
                <a:solidFill>
                  <a:srgbClr val="690902"/>
                </a:solidFill>
                <a:latin typeface="Ubuntu"/>
              </a:rPr>
            </a:br>
            <a:r>
              <a:rPr lang="en-US" sz="2800" kern="1200" dirty="0">
                <a:solidFill>
                  <a:srgbClr val="690902"/>
                </a:solidFill>
                <a:latin typeface="Ubuntu"/>
              </a:rPr>
              <a:t>Click : 4,167,176</a:t>
            </a:r>
          </a:p>
          <a:p>
            <a:pPr defTabSz="914400" hangingPunct="1"/>
            <a:r>
              <a:rPr lang="en-US" sz="2800" kern="1200" dirty="0">
                <a:solidFill>
                  <a:srgbClr val="690902"/>
                </a:solidFill>
                <a:latin typeface="Ubuntu"/>
              </a:rPr>
              <a:t>CTR  : 22.82% Avg. </a:t>
            </a:r>
          </a:p>
          <a:p>
            <a:pPr defTabSz="914400" hangingPunct="1"/>
            <a:r>
              <a:rPr lang="en-US" sz="2800" kern="1200" dirty="0">
                <a:solidFill>
                  <a:srgbClr val="690902"/>
                </a:solidFill>
                <a:latin typeface="Ubuntu"/>
              </a:rPr>
              <a:t>Period : Nov, 2014 - Sep, 2017</a:t>
            </a:r>
            <a:endParaRPr lang="th-TH" sz="2800" kern="1200" dirty="0">
              <a:solidFill>
                <a:srgbClr val="690902"/>
              </a:solidFill>
              <a:latin typeface="Ubuntu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D275F0-D1B2-4C6C-B170-24C11AA13F44}"/>
              </a:ext>
            </a:extLst>
          </p:cNvPr>
          <p:cNvSpPr txBox="1"/>
          <p:nvPr/>
        </p:nvSpPr>
        <p:spPr>
          <a:xfrm>
            <a:off x="16833570" y="8532002"/>
            <a:ext cx="387537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b="1" kern="1200" dirty="0">
                <a:solidFill>
                  <a:srgbClr val="B21288"/>
                </a:solidFill>
                <a:latin typeface="Ubuntu"/>
              </a:rPr>
              <a:t>INET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SEM campaign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Click : 20.480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CTR  : 7.30% Avg. 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Period : Jul-Aug, 2017</a:t>
            </a:r>
            <a:endParaRPr lang="th-TH" sz="2800" kern="1200" dirty="0">
              <a:solidFill>
                <a:srgbClr val="BA1318">
                  <a:lumMod val="50000"/>
                </a:srgbClr>
              </a:solidFill>
              <a:latin typeface="Ubuntu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9B56DA-5514-4C85-977A-D8C6297AA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692" y="4990869"/>
            <a:ext cx="4786173" cy="1874587"/>
          </a:xfrm>
          <a:prstGeom prst="rect">
            <a:avLst/>
          </a:prstGeom>
        </p:spPr>
      </p:pic>
      <p:pic>
        <p:nvPicPr>
          <p:cNvPr id="14" name="Picture 2" descr="Image result for inet">
            <a:extLst>
              <a:ext uri="{FF2B5EF4-FFF2-40B4-BE49-F238E27FC236}">
                <a16:creationId xmlns:a16="http://schemas.microsoft.com/office/drawing/2014/main" id="{DCFFA6AA-E595-4A5F-87AC-AF02C022C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1" t="13312" r="11525" b="17897"/>
          <a:stretch/>
        </p:blipFill>
        <p:spPr bwMode="auto">
          <a:xfrm>
            <a:off x="15709916" y="4537784"/>
            <a:ext cx="5069425" cy="270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F939E8-7368-4F45-A0AA-5C067AAD6FDE}"/>
              </a:ext>
            </a:extLst>
          </p:cNvPr>
          <p:cNvCxnSpPr>
            <a:cxnSpLocks/>
          </p:cNvCxnSpPr>
          <p:nvPr/>
        </p:nvCxnSpPr>
        <p:spPr>
          <a:xfrm flipV="1">
            <a:off x="14002200" y="4145218"/>
            <a:ext cx="0" cy="6986331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dash"/>
            <a:miter lim="800000"/>
            <a:headEnd type="oval"/>
          </a:ln>
          <a:effectLst/>
        </p:spPr>
      </p:cxnSp>
      <p:pic>
        <p:nvPicPr>
          <p:cNvPr id="21" name="Picture 2" descr="Related image">
            <a:extLst>
              <a:ext uri="{FF2B5EF4-FFF2-40B4-BE49-F238E27FC236}">
                <a16:creationId xmlns:a16="http://schemas.microsoft.com/office/drawing/2014/main" id="{32E11364-4F52-415F-9AD3-C7732F9A9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133"/>
                    </a14:imgEffect>
                    <a14:imgEffect>
                      <a14:saturation sa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62" y="8532002"/>
            <a:ext cx="5860227" cy="439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66492" y="1039540"/>
            <a:ext cx="611597" cy="55114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sp>
        <p:nvSpPr>
          <p:cNvPr id="260" name="OUR EXPERTISE - B2B &amp; TRANSPORTATION    INDUSTRY"/>
          <p:cNvSpPr txBox="1"/>
          <p:nvPr/>
        </p:nvSpPr>
        <p:spPr>
          <a:xfrm>
            <a:off x="6881168" y="1156919"/>
            <a:ext cx="1077634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4800">
                <a:solidFill>
                  <a:srgbClr val="445469"/>
                </a:solidFill>
                <a:latin typeface="Sinkin Sans 600 SemiBold"/>
                <a:ea typeface="Sinkin Sans 600 SemiBold"/>
                <a:cs typeface="Sinkin Sans 600 SemiBold"/>
                <a:sym typeface="Sinkin Sans 600 SemiBold"/>
              </a:defRPr>
            </a:pPr>
            <a:r>
              <a:rPr dirty="0"/>
              <a:t>OUR EXPERTISE - B2B &amp; TRANSPORTATION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2E7309-AB6B-46C6-8453-BEB06AA4A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915" y="8893973"/>
            <a:ext cx="3941992" cy="1361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B3BC1F-3273-4BD6-9EF4-26FE017ED4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269" y="2577395"/>
            <a:ext cx="2938770" cy="23083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981A38-8902-4A34-8E0A-5A622E355E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70" y="8756759"/>
            <a:ext cx="3940178" cy="1354436"/>
          </a:xfrm>
          <a:prstGeom prst="rect">
            <a:avLst/>
          </a:prstGeom>
        </p:spPr>
      </p:pic>
      <p:pic>
        <p:nvPicPr>
          <p:cNvPr id="12" name="Picture 2" descr="Image result for dhl">
            <a:extLst>
              <a:ext uri="{FF2B5EF4-FFF2-40B4-BE49-F238E27FC236}">
                <a16:creationId xmlns:a16="http://schemas.microsoft.com/office/drawing/2014/main" id="{8893DA91-75FE-45C4-9A5D-8CB890A69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" t="31966" r="3018" b="29277"/>
          <a:stretch/>
        </p:blipFill>
        <p:spPr bwMode="auto">
          <a:xfrm>
            <a:off x="16320837" y="3106134"/>
            <a:ext cx="4801793" cy="126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88CEF3-CD6D-4C03-A99E-B850F4CADD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8" r="18860"/>
          <a:stretch/>
        </p:blipFill>
        <p:spPr>
          <a:xfrm>
            <a:off x="6964712" y="7729779"/>
            <a:ext cx="2827845" cy="249887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95178D7-6F41-40B0-ADE5-AF37F178DDD9}"/>
              </a:ext>
            </a:extLst>
          </p:cNvPr>
          <p:cNvSpPr/>
          <p:nvPr/>
        </p:nvSpPr>
        <p:spPr>
          <a:xfrm>
            <a:off x="1062119" y="10689064"/>
            <a:ext cx="4998564" cy="2469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/>
            <a:r>
              <a:rPr lang="en-US" sz="3200" b="1" kern="1200" dirty="0" err="1">
                <a:solidFill>
                  <a:srgbClr val="B21288"/>
                </a:solidFill>
                <a:latin typeface="Nevis"/>
              </a:rPr>
              <a:t>GoBike</a:t>
            </a:r>
            <a:endParaRPr lang="en-US" sz="3200" b="1" kern="1200" dirty="0">
              <a:solidFill>
                <a:srgbClr val="B21288"/>
              </a:solidFill>
              <a:latin typeface="Nevis"/>
            </a:endParaRP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YouTube Mobile App campaign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View : 40,869</a:t>
            </a:r>
            <a:b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</a:br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VTR  : 30.24%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Period : Feb, 2016</a:t>
            </a:r>
            <a:endParaRPr lang="th-TH" sz="2800" kern="1200" dirty="0">
              <a:solidFill>
                <a:srgbClr val="BA1318">
                  <a:lumMod val="50000"/>
                </a:srgbClr>
              </a:solidFill>
              <a:latin typeface="Ubuntu"/>
            </a:endParaRPr>
          </a:p>
          <a:p>
            <a:pPr defTabSz="914400" hangingPunct="1"/>
            <a:endParaRPr lang="en-US" sz="1050" kern="1200" dirty="0">
              <a:solidFill>
                <a:srgbClr val="8C0C04"/>
              </a:solidFill>
              <a:latin typeface="Nevi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DB9382-1801-409E-A0EF-A774B4EF42BC}"/>
              </a:ext>
            </a:extLst>
          </p:cNvPr>
          <p:cNvSpPr txBox="1"/>
          <p:nvPr/>
        </p:nvSpPr>
        <p:spPr>
          <a:xfrm>
            <a:off x="8764661" y="5323911"/>
            <a:ext cx="45334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sz="3200" b="1" kern="1200" dirty="0" err="1">
                <a:solidFill>
                  <a:srgbClr val="B21288"/>
                </a:solidFill>
                <a:latin typeface="Ubuntu"/>
              </a:rPr>
              <a:t>Oryor</a:t>
            </a:r>
            <a:r>
              <a:rPr lang="en-US" sz="3200" b="1" kern="1200" dirty="0">
                <a:solidFill>
                  <a:srgbClr val="B21288"/>
                </a:solidFill>
                <a:latin typeface="Ubuntu"/>
              </a:rPr>
              <a:t> Smart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GDN campaign</a:t>
            </a:r>
            <a:b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</a:br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Click : 4,641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CTR  : 0.23% Avg. 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Period : Apr- May, 2016</a:t>
            </a:r>
            <a:endParaRPr lang="th-TH" sz="2800" kern="1200" dirty="0">
              <a:solidFill>
                <a:srgbClr val="BA1318">
                  <a:lumMod val="50000"/>
                </a:srgbClr>
              </a:solidFill>
              <a:latin typeface="Ubuntu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270D94-EB0A-4F20-84BE-E7BD43D836FC}"/>
              </a:ext>
            </a:extLst>
          </p:cNvPr>
          <p:cNvSpPr txBox="1"/>
          <p:nvPr/>
        </p:nvSpPr>
        <p:spPr>
          <a:xfrm>
            <a:off x="19786310" y="5434098"/>
            <a:ext cx="31578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GDN campaign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Click : 15,522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CTR  : 0.38% Avg. 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Period : Oct, 2017</a:t>
            </a:r>
            <a:endParaRPr lang="th-TH" sz="2800" kern="1200" dirty="0">
              <a:solidFill>
                <a:srgbClr val="BA1318">
                  <a:lumMod val="50000"/>
                </a:srgbClr>
              </a:solidFill>
              <a:latin typeface="Ubuntu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A58614-01FA-4AD8-A755-2D7E9AF4E3E6}"/>
              </a:ext>
            </a:extLst>
          </p:cNvPr>
          <p:cNvSpPr txBox="1"/>
          <p:nvPr/>
        </p:nvSpPr>
        <p:spPr>
          <a:xfrm>
            <a:off x="18888083" y="10800935"/>
            <a:ext cx="4499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sz="3200" b="1" kern="1200" dirty="0">
                <a:solidFill>
                  <a:srgbClr val="B21288"/>
                </a:solidFill>
                <a:latin typeface="Ubuntu"/>
              </a:rPr>
              <a:t>SCG Chemicals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SEM campaign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Click : 17,291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CTR  : 2.62% Avg. 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Period : Nov-Sep, 2016</a:t>
            </a:r>
            <a:endParaRPr lang="th-TH" sz="2800" kern="1200" dirty="0">
              <a:solidFill>
                <a:srgbClr val="BA1318">
                  <a:lumMod val="50000"/>
                </a:srgbClr>
              </a:solidFill>
              <a:latin typeface="Ubuntu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68B9D7-D7F3-4688-ACDE-11DD99F2AA27}"/>
              </a:ext>
            </a:extLst>
          </p:cNvPr>
          <p:cNvSpPr txBox="1"/>
          <p:nvPr/>
        </p:nvSpPr>
        <p:spPr>
          <a:xfrm>
            <a:off x="6964712" y="10804160"/>
            <a:ext cx="37006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sz="3200" b="1" kern="1200" dirty="0">
                <a:solidFill>
                  <a:srgbClr val="B21288"/>
                </a:solidFill>
                <a:latin typeface="Ubuntu"/>
              </a:rPr>
              <a:t>Bangkok Airways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SEM campaign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Click : 13,551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CTR  : 5.06% Avg. 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Period : May -Jun, 2016</a:t>
            </a:r>
            <a:endParaRPr lang="th-TH" sz="2800" kern="1200" dirty="0">
              <a:solidFill>
                <a:srgbClr val="BA1318">
                  <a:lumMod val="50000"/>
                </a:srgbClr>
              </a:solidFill>
              <a:latin typeface="Ubuntu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AEBEDD-33BA-41B2-B0AC-111F8FF5BAF9}"/>
              </a:ext>
            </a:extLst>
          </p:cNvPr>
          <p:cNvSpPr txBox="1"/>
          <p:nvPr/>
        </p:nvSpPr>
        <p:spPr>
          <a:xfrm>
            <a:off x="15879660" y="4984139"/>
            <a:ext cx="3906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sz="3200" b="1" kern="1200" dirty="0">
                <a:solidFill>
                  <a:srgbClr val="B21288"/>
                </a:solidFill>
                <a:latin typeface="Ubuntu"/>
              </a:rPr>
              <a:t>DHL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SEM campaign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Click : 37,879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Conversion : 6,369 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Period : May -Sep, 2017</a:t>
            </a:r>
            <a:endParaRPr lang="th-TH" sz="2800" kern="1200" dirty="0">
              <a:solidFill>
                <a:srgbClr val="BA1318">
                  <a:lumMod val="50000"/>
                </a:srgbClr>
              </a:solidFill>
              <a:latin typeface="Ubuntu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354A09-640D-4D99-A021-DB29B1F751E0}"/>
              </a:ext>
            </a:extLst>
          </p:cNvPr>
          <p:cNvSpPr txBox="1"/>
          <p:nvPr/>
        </p:nvSpPr>
        <p:spPr>
          <a:xfrm>
            <a:off x="2047081" y="5166495"/>
            <a:ext cx="49985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B21288"/>
                </a:solidFill>
              </a:rPr>
              <a:t>Mitsubishi Elevator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SEM campaign</a:t>
            </a:r>
            <a:b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</a:br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Click : 3,694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CTR  : 7.47% Avg. 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Period : Oct, 2016 - May, 2018</a:t>
            </a:r>
            <a:endParaRPr lang="th-TH" sz="2800" kern="1200" dirty="0">
              <a:solidFill>
                <a:srgbClr val="BA1318">
                  <a:lumMod val="50000"/>
                </a:srgbClr>
              </a:solidFill>
              <a:latin typeface="Ubuntu"/>
            </a:endParaRPr>
          </a:p>
        </p:txBody>
      </p:sp>
      <p:pic>
        <p:nvPicPr>
          <p:cNvPr id="24" name="Picture 4" descr="Image result for mitsubishi elevator">
            <a:extLst>
              <a:ext uri="{FF2B5EF4-FFF2-40B4-BE49-F238E27FC236}">
                <a16:creationId xmlns:a16="http://schemas.microsoft.com/office/drawing/2014/main" id="{423EDC4D-F607-4375-B7DB-188E98059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952" y="3017657"/>
            <a:ext cx="4618662" cy="171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1">
            <a:extLst>
              <a:ext uri="{FF2B5EF4-FFF2-40B4-BE49-F238E27FC236}">
                <a16:creationId xmlns:a16="http://schemas.microsoft.com/office/drawing/2014/main" id="{F01D0A88-4814-4048-A565-2FFC00141D3F}"/>
              </a:ext>
            </a:extLst>
          </p:cNvPr>
          <p:cNvCxnSpPr>
            <a:cxnSpLocks/>
          </p:cNvCxnSpPr>
          <p:nvPr/>
        </p:nvCxnSpPr>
        <p:spPr>
          <a:xfrm flipH="1">
            <a:off x="2069067" y="4947887"/>
            <a:ext cx="3729673" cy="1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1">
            <a:extLst>
              <a:ext uri="{FF2B5EF4-FFF2-40B4-BE49-F238E27FC236}">
                <a16:creationId xmlns:a16="http://schemas.microsoft.com/office/drawing/2014/main" id="{93774B77-058E-4FA1-AEF6-4B21231C47E2}"/>
              </a:ext>
            </a:extLst>
          </p:cNvPr>
          <p:cNvCxnSpPr>
            <a:cxnSpLocks/>
          </p:cNvCxnSpPr>
          <p:nvPr/>
        </p:nvCxnSpPr>
        <p:spPr>
          <a:xfrm flipH="1">
            <a:off x="1094990" y="10414776"/>
            <a:ext cx="3729673" cy="1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1">
            <a:extLst>
              <a:ext uri="{FF2B5EF4-FFF2-40B4-BE49-F238E27FC236}">
                <a16:creationId xmlns:a16="http://schemas.microsoft.com/office/drawing/2014/main" id="{4E8B48E6-B426-4A3A-A536-2395B080B83A}"/>
              </a:ext>
            </a:extLst>
          </p:cNvPr>
          <p:cNvCxnSpPr>
            <a:cxnSpLocks/>
          </p:cNvCxnSpPr>
          <p:nvPr/>
        </p:nvCxnSpPr>
        <p:spPr>
          <a:xfrm flipH="1">
            <a:off x="15916747" y="4738366"/>
            <a:ext cx="5205883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21">
            <a:extLst>
              <a:ext uri="{FF2B5EF4-FFF2-40B4-BE49-F238E27FC236}">
                <a16:creationId xmlns:a16="http://schemas.microsoft.com/office/drawing/2014/main" id="{79F479F8-6FC9-4144-A2D5-5353AFB5BC03}"/>
              </a:ext>
            </a:extLst>
          </p:cNvPr>
          <p:cNvCxnSpPr>
            <a:cxnSpLocks/>
          </p:cNvCxnSpPr>
          <p:nvPr/>
        </p:nvCxnSpPr>
        <p:spPr>
          <a:xfrm flipH="1">
            <a:off x="8875818" y="5060873"/>
            <a:ext cx="3729673" cy="1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1">
            <a:extLst>
              <a:ext uri="{FF2B5EF4-FFF2-40B4-BE49-F238E27FC236}">
                <a16:creationId xmlns:a16="http://schemas.microsoft.com/office/drawing/2014/main" id="{57ADA0CF-FB2A-4B69-B2A7-AF5D7DBADEB7}"/>
              </a:ext>
            </a:extLst>
          </p:cNvPr>
          <p:cNvCxnSpPr>
            <a:cxnSpLocks/>
          </p:cNvCxnSpPr>
          <p:nvPr/>
        </p:nvCxnSpPr>
        <p:spPr>
          <a:xfrm flipH="1">
            <a:off x="18949981" y="10520022"/>
            <a:ext cx="3729673" cy="1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21">
            <a:extLst>
              <a:ext uri="{FF2B5EF4-FFF2-40B4-BE49-F238E27FC236}">
                <a16:creationId xmlns:a16="http://schemas.microsoft.com/office/drawing/2014/main" id="{2326485F-4995-40BC-8534-7C3DB774B8B6}"/>
              </a:ext>
            </a:extLst>
          </p:cNvPr>
          <p:cNvCxnSpPr>
            <a:cxnSpLocks/>
          </p:cNvCxnSpPr>
          <p:nvPr/>
        </p:nvCxnSpPr>
        <p:spPr>
          <a:xfrm flipH="1">
            <a:off x="6964712" y="10536164"/>
            <a:ext cx="3729673" cy="1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7591B211-B3B5-46C0-ACC3-CDDF71AC78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41003" y="8231378"/>
            <a:ext cx="3139470" cy="2024375"/>
          </a:xfrm>
          <a:prstGeom prst="rect">
            <a:avLst/>
          </a:prstGeom>
        </p:spPr>
      </p:pic>
      <p:cxnSp>
        <p:nvCxnSpPr>
          <p:cNvPr id="37" name="Straight Connector 21">
            <a:extLst>
              <a:ext uri="{FF2B5EF4-FFF2-40B4-BE49-F238E27FC236}">
                <a16:creationId xmlns:a16="http://schemas.microsoft.com/office/drawing/2014/main" id="{BC0A4003-E556-4A4F-941A-AD4E98BE078F}"/>
              </a:ext>
            </a:extLst>
          </p:cNvPr>
          <p:cNvCxnSpPr>
            <a:cxnSpLocks/>
          </p:cNvCxnSpPr>
          <p:nvPr/>
        </p:nvCxnSpPr>
        <p:spPr>
          <a:xfrm flipH="1">
            <a:off x="13101855" y="10575921"/>
            <a:ext cx="3729673" cy="1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2496477F-3B15-4C3C-A6EE-D3A171D731D0}"/>
              </a:ext>
            </a:extLst>
          </p:cNvPr>
          <p:cNvSpPr/>
          <p:nvPr/>
        </p:nvSpPr>
        <p:spPr>
          <a:xfrm>
            <a:off x="13241003" y="10828847"/>
            <a:ext cx="392587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/>
            <a:r>
              <a:rPr lang="en-US" sz="3200" b="1" kern="1200" dirty="0">
                <a:solidFill>
                  <a:srgbClr val="B21288"/>
                </a:solidFill>
                <a:latin typeface="Ubuntu"/>
              </a:rPr>
              <a:t>Proformach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SEM campaign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Click : 1,313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CTR  : 3.60% </a:t>
            </a:r>
          </a:p>
          <a:p>
            <a:pPr defTabSz="914400" hangingPunct="1"/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Period : Jun-Aug, 2016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68778" y="1039540"/>
            <a:ext cx="607025" cy="55114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sp>
        <p:nvSpPr>
          <p:cNvPr id="268" name="OUR EXPERTISE - OTHER    INDUSTRY"/>
          <p:cNvSpPr txBox="1"/>
          <p:nvPr/>
        </p:nvSpPr>
        <p:spPr>
          <a:xfrm>
            <a:off x="6880373" y="1156919"/>
            <a:ext cx="1077794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4800">
                <a:solidFill>
                  <a:srgbClr val="445469"/>
                </a:solidFill>
                <a:latin typeface="Sinkin Sans 600 SemiBold"/>
                <a:ea typeface="Sinkin Sans 600 SemiBold"/>
                <a:cs typeface="Sinkin Sans 600 SemiBold"/>
                <a:sym typeface="Sinkin Sans 600 SemiBold"/>
              </a:defRPr>
            </a:pPr>
            <a:r>
              <a:rPr dirty="0"/>
              <a:t>OUR EXPERTISE </a:t>
            </a:r>
            <a:r>
              <a:rPr lang="en-US" dirty="0"/>
              <a:t>–</a:t>
            </a:r>
            <a:r>
              <a:rPr dirty="0"/>
              <a:t> </a:t>
            </a:r>
            <a:r>
              <a:rPr lang="en-US" dirty="0"/>
              <a:t>PRINTING &amp; PUBLISHING</a:t>
            </a:r>
            <a:endParaRPr dirty="0"/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82F10F4F-DFA9-4CF0-BA78-6BD00658D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6"/>
          <a:stretch/>
        </p:blipFill>
        <p:spPr>
          <a:xfrm>
            <a:off x="7952620" y="4503945"/>
            <a:ext cx="4635754" cy="1857375"/>
          </a:xfrm>
          <a:prstGeom prst="rect">
            <a:avLst/>
          </a:prstGeom>
        </p:spPr>
      </p:pic>
      <p:pic>
        <p:nvPicPr>
          <p:cNvPr id="1028" name="Picture 4" descr="https://image.makewebeasy.com/makeweb/0/SQGVyQLBd/TakagePress/takage_logo.png">
            <a:extLst>
              <a:ext uri="{FF2B5EF4-FFF2-40B4-BE49-F238E27FC236}">
                <a16:creationId xmlns:a16="http://schemas.microsoft.com/office/drawing/2014/main" id="{24BC3DFA-79E4-414A-B0B5-F2049B9E1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101" y="3550205"/>
            <a:ext cx="3409902" cy="340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88">
            <a:extLst>
              <a:ext uri="{FF2B5EF4-FFF2-40B4-BE49-F238E27FC236}">
                <a16:creationId xmlns:a16="http://schemas.microsoft.com/office/drawing/2014/main" id="{EBD9C653-7094-4D6C-965A-24C7DA4C40D9}"/>
              </a:ext>
            </a:extLst>
          </p:cNvPr>
          <p:cNvCxnSpPr>
            <a:cxnSpLocks/>
          </p:cNvCxnSpPr>
          <p:nvPr/>
        </p:nvCxnSpPr>
        <p:spPr>
          <a:xfrm flipH="1">
            <a:off x="8416862" y="7725155"/>
            <a:ext cx="3707270" cy="1"/>
          </a:xfrm>
          <a:prstGeom prst="line">
            <a:avLst/>
          </a:prstGeom>
          <a:ln w="12700">
            <a:solidFill>
              <a:srgbClr val="C00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9">
            <a:extLst>
              <a:ext uri="{FF2B5EF4-FFF2-40B4-BE49-F238E27FC236}">
                <a16:creationId xmlns:a16="http://schemas.microsoft.com/office/drawing/2014/main" id="{F184DB79-A634-4278-A4FF-97D7D88D6D99}"/>
              </a:ext>
            </a:extLst>
          </p:cNvPr>
          <p:cNvCxnSpPr>
            <a:cxnSpLocks/>
          </p:cNvCxnSpPr>
          <p:nvPr/>
        </p:nvCxnSpPr>
        <p:spPr>
          <a:xfrm>
            <a:off x="8331684" y="7817662"/>
            <a:ext cx="0" cy="2345047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2">
            <a:extLst>
              <a:ext uri="{FF2B5EF4-FFF2-40B4-BE49-F238E27FC236}">
                <a16:creationId xmlns:a16="http://schemas.microsoft.com/office/drawing/2014/main" id="{3797EACB-DC2F-4188-8772-E55224CCA278}"/>
              </a:ext>
            </a:extLst>
          </p:cNvPr>
          <p:cNvSpPr/>
          <p:nvPr/>
        </p:nvSpPr>
        <p:spPr>
          <a:xfrm>
            <a:off x="8596163" y="7971461"/>
            <a:ext cx="478887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/>
            <a:r>
              <a:rPr lang="en-US" b="1" kern="1200" dirty="0">
                <a:solidFill>
                  <a:prstClr val="black"/>
                </a:solidFill>
                <a:latin typeface="Nevis"/>
              </a:rPr>
              <a:t>50 Press Printer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Nevis"/>
              </a:rPr>
              <a:t>SEM campaign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Nevis"/>
              </a:rPr>
              <a:t>Click : 16,000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Nevis"/>
              </a:rPr>
              <a:t>CTR  : 7.03</a:t>
            </a:r>
            <a:r>
              <a:rPr lang="en-US" sz="2800" kern="1200" dirty="0">
                <a:solidFill>
                  <a:srgbClr val="8C0C04"/>
                </a:solidFill>
                <a:latin typeface="Ubuntu"/>
              </a:rPr>
              <a:t>% </a:t>
            </a:r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Avg. </a:t>
            </a:r>
            <a:endParaRPr lang="en-US" sz="2800" kern="1200" dirty="0">
              <a:solidFill>
                <a:srgbClr val="8C0C04"/>
              </a:solidFill>
              <a:latin typeface="Nevis"/>
            </a:endParaRP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Period : May,2017 – May 2018</a:t>
            </a:r>
            <a:endParaRPr lang="en-US" sz="2800" kern="1200" dirty="0">
              <a:solidFill>
                <a:srgbClr val="8C0C04"/>
              </a:solidFill>
              <a:latin typeface="Nevis"/>
            </a:endParaRPr>
          </a:p>
        </p:txBody>
      </p:sp>
      <p:cxnSp>
        <p:nvCxnSpPr>
          <p:cNvPr id="15" name="Straight Connector 88">
            <a:extLst>
              <a:ext uri="{FF2B5EF4-FFF2-40B4-BE49-F238E27FC236}">
                <a16:creationId xmlns:a16="http://schemas.microsoft.com/office/drawing/2014/main" id="{5EA4A615-A728-475C-8266-22488899A877}"/>
              </a:ext>
            </a:extLst>
          </p:cNvPr>
          <p:cNvCxnSpPr>
            <a:cxnSpLocks/>
          </p:cNvCxnSpPr>
          <p:nvPr/>
        </p:nvCxnSpPr>
        <p:spPr>
          <a:xfrm flipH="1">
            <a:off x="17525101" y="7797945"/>
            <a:ext cx="3707270" cy="1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89">
            <a:extLst>
              <a:ext uri="{FF2B5EF4-FFF2-40B4-BE49-F238E27FC236}">
                <a16:creationId xmlns:a16="http://schemas.microsoft.com/office/drawing/2014/main" id="{81963356-52AC-4702-B80A-B34C9A3794DD}"/>
              </a:ext>
            </a:extLst>
          </p:cNvPr>
          <p:cNvCxnSpPr>
            <a:cxnSpLocks/>
          </p:cNvCxnSpPr>
          <p:nvPr/>
        </p:nvCxnSpPr>
        <p:spPr>
          <a:xfrm>
            <a:off x="17439923" y="7890452"/>
            <a:ext cx="0" cy="2345047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2">
            <a:extLst>
              <a:ext uri="{FF2B5EF4-FFF2-40B4-BE49-F238E27FC236}">
                <a16:creationId xmlns:a16="http://schemas.microsoft.com/office/drawing/2014/main" id="{2480D591-CBD4-4CBE-A523-4AD081E6BA16}"/>
              </a:ext>
            </a:extLst>
          </p:cNvPr>
          <p:cNvSpPr/>
          <p:nvPr/>
        </p:nvSpPr>
        <p:spPr>
          <a:xfrm>
            <a:off x="17881837" y="8032848"/>
            <a:ext cx="4919791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/>
            <a:r>
              <a:rPr lang="en-US" b="1" kern="1200" dirty="0" err="1">
                <a:solidFill>
                  <a:prstClr val="black"/>
                </a:solidFill>
                <a:latin typeface="Nevis"/>
              </a:rPr>
              <a:t>Takage</a:t>
            </a:r>
            <a:r>
              <a:rPr lang="en-US" b="1" kern="1200" dirty="0">
                <a:solidFill>
                  <a:prstClr val="black"/>
                </a:solidFill>
                <a:latin typeface="Nevis"/>
              </a:rPr>
              <a:t> Press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Nevis"/>
              </a:rPr>
              <a:t>SEM campaign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Nevis"/>
              </a:rPr>
              <a:t>Click : 1,334</a:t>
            </a: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Nevis"/>
              </a:rPr>
              <a:t>CTR  : 8.45</a:t>
            </a:r>
            <a:r>
              <a:rPr lang="en-US" sz="2800" kern="1200" dirty="0">
                <a:solidFill>
                  <a:srgbClr val="8C0C04"/>
                </a:solidFill>
                <a:latin typeface="Ubuntu"/>
              </a:rPr>
              <a:t>%</a:t>
            </a:r>
            <a:r>
              <a:rPr lang="en-US" sz="2800" kern="1200" dirty="0">
                <a:solidFill>
                  <a:srgbClr val="BA1318">
                    <a:lumMod val="50000"/>
                  </a:srgbClr>
                </a:solidFill>
                <a:latin typeface="Ubuntu"/>
              </a:rPr>
              <a:t> Avg.</a:t>
            </a:r>
            <a:r>
              <a:rPr lang="en-US" sz="2800" kern="1200" dirty="0">
                <a:solidFill>
                  <a:srgbClr val="8C0C04"/>
                </a:solidFill>
                <a:latin typeface="Ubuntu"/>
              </a:rPr>
              <a:t> </a:t>
            </a:r>
            <a:endParaRPr lang="en-US" sz="2800" kern="1200" dirty="0">
              <a:solidFill>
                <a:srgbClr val="8C0C04"/>
              </a:solidFill>
              <a:latin typeface="Nevis"/>
            </a:endParaRPr>
          </a:p>
          <a:p>
            <a:pPr defTabSz="914400" hangingPunct="1"/>
            <a:r>
              <a:rPr lang="en-US" sz="2800" kern="1200" dirty="0">
                <a:solidFill>
                  <a:srgbClr val="8C0C04"/>
                </a:solidFill>
                <a:latin typeface="Ubuntu"/>
              </a:rPr>
              <a:t>Period : Apr - June 2018</a:t>
            </a:r>
            <a:endParaRPr lang="en-US" sz="2800" kern="1200" dirty="0">
              <a:solidFill>
                <a:srgbClr val="8C0C04"/>
              </a:solidFill>
              <a:latin typeface="Nevis"/>
            </a:endParaRPr>
          </a:p>
        </p:txBody>
      </p:sp>
      <p:sp>
        <p:nvSpPr>
          <p:cNvPr id="21" name="Rectangle 74">
            <a:extLst>
              <a:ext uri="{FF2B5EF4-FFF2-40B4-BE49-F238E27FC236}">
                <a16:creationId xmlns:a16="http://schemas.microsoft.com/office/drawing/2014/main" id="{E26F28CC-7CEB-43CB-9451-E211E6AB2AE3}"/>
              </a:ext>
            </a:extLst>
          </p:cNvPr>
          <p:cNvSpPr/>
          <p:nvPr/>
        </p:nvSpPr>
        <p:spPr>
          <a:xfrm>
            <a:off x="14865919" y="3827169"/>
            <a:ext cx="168203" cy="8219059"/>
          </a:xfrm>
          <a:prstGeom prst="rect">
            <a:avLst/>
          </a:prstGeom>
          <a:solidFill>
            <a:srgbClr val="BA13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pic>
        <p:nvPicPr>
          <p:cNvPr id="1030" name="Picture 6" descr="Related image">
            <a:extLst>
              <a:ext uri="{FF2B5EF4-FFF2-40B4-BE49-F238E27FC236}">
                <a16:creationId xmlns:a16="http://schemas.microsoft.com/office/drawing/2014/main" id="{9EB47C2B-ED9B-4FEC-AE75-A5CC905EE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1805">
            <a:off x="450133" y="8635905"/>
            <a:ext cx="6430240" cy="491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7980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61311" y="1039540"/>
            <a:ext cx="621960" cy="55114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sp>
        <p:nvSpPr>
          <p:cNvPr id="264" name="OUR EXPERTISE - OTHER    INDUSTRY"/>
          <p:cNvSpPr txBox="1"/>
          <p:nvPr/>
        </p:nvSpPr>
        <p:spPr>
          <a:xfrm>
            <a:off x="5603415" y="1156919"/>
            <a:ext cx="13331851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4800">
                <a:solidFill>
                  <a:srgbClr val="445469"/>
                </a:solidFill>
                <a:latin typeface="Sinkin Sans 600 SemiBold"/>
                <a:ea typeface="Sinkin Sans 600 SemiBold"/>
                <a:cs typeface="Sinkin Sans 600 SemiBold"/>
                <a:sym typeface="Sinkin Sans 600 SemiBold"/>
              </a:defRPr>
            </a:pPr>
            <a:r>
              <a:t>OUR EXPERTISE - OTHER</a:t>
            </a:r>
            <a:r>
              <a:rPr sz="1200">
                <a:solidFill>
                  <a:srgbClr val="000000"/>
                </a:solidFill>
              </a:rPr>
              <a:t>    </a:t>
            </a:r>
            <a:r>
              <a:t>INDUSTRY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520CAF-3E17-4061-BA51-5AC6C353408E}"/>
              </a:ext>
            </a:extLst>
          </p:cNvPr>
          <p:cNvSpPr txBox="1"/>
          <p:nvPr/>
        </p:nvSpPr>
        <p:spPr>
          <a:xfrm>
            <a:off x="16848870" y="10539920"/>
            <a:ext cx="31503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hangingPunct="1"/>
            <a:r>
              <a:rPr lang="en-US" sz="3200" b="1" kern="1200" dirty="0" err="1">
                <a:solidFill>
                  <a:srgbClr val="C00000"/>
                </a:solidFill>
                <a:latin typeface="Ubuntu"/>
              </a:rPr>
              <a:t>Titoni</a:t>
            </a:r>
            <a:endParaRPr lang="en-US" sz="3200" b="1" kern="1200" dirty="0">
              <a:solidFill>
                <a:srgbClr val="C00000"/>
              </a:solidFill>
              <a:latin typeface="Ubuntu"/>
            </a:endParaRPr>
          </a:p>
          <a:p>
            <a:pPr algn="r"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GDN campaign</a:t>
            </a:r>
            <a:b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</a:br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Click : 5,173</a:t>
            </a:r>
          </a:p>
          <a:p>
            <a:pPr algn="r"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CTR  : 0.56% Avg. </a:t>
            </a:r>
          </a:p>
          <a:p>
            <a:pPr algn="r"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Period : Feb, 2017</a:t>
            </a:r>
            <a:endParaRPr lang="th-TH" sz="2800" kern="1200" dirty="0">
              <a:solidFill>
                <a:prstClr val="white">
                  <a:lumMod val="50000"/>
                </a:prstClr>
              </a:solidFill>
              <a:latin typeface="Ubuntu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780EC8-215D-4212-9DE2-EE0454FDAB3E}"/>
              </a:ext>
            </a:extLst>
          </p:cNvPr>
          <p:cNvSpPr txBox="1"/>
          <p:nvPr/>
        </p:nvSpPr>
        <p:spPr>
          <a:xfrm>
            <a:off x="5650232" y="3125731"/>
            <a:ext cx="462590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sz="3200" b="1" kern="1200" dirty="0">
                <a:solidFill>
                  <a:srgbClr val="C00000"/>
                </a:solidFill>
                <a:latin typeface="Ubuntu"/>
              </a:rPr>
              <a:t>Eminent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SEM campaign</a:t>
            </a:r>
            <a:b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</a:br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Click : 55,181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CTR  : 4.57% Avg. 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Period : Jan, 2016- Jun, 2017</a:t>
            </a:r>
            <a:endParaRPr lang="th-TH" sz="2800" kern="1200" dirty="0">
              <a:solidFill>
                <a:prstClr val="white">
                  <a:lumMod val="50000"/>
                </a:prstClr>
              </a:solidFill>
              <a:latin typeface="Ubuntu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295F9A-B679-4007-8F1B-E3CA174245F1}"/>
              </a:ext>
            </a:extLst>
          </p:cNvPr>
          <p:cNvSpPr txBox="1"/>
          <p:nvPr/>
        </p:nvSpPr>
        <p:spPr>
          <a:xfrm>
            <a:off x="16338486" y="6147149"/>
            <a:ext cx="46638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sz="3200" b="1" kern="1200" dirty="0">
                <a:solidFill>
                  <a:srgbClr val="C00000"/>
                </a:solidFill>
                <a:latin typeface="Ubuntu"/>
              </a:rPr>
              <a:t>Vape One Push</a:t>
            </a:r>
            <a:endParaRPr lang="en-US" sz="3200" kern="1200" dirty="0">
              <a:solidFill>
                <a:srgbClr val="C00000"/>
              </a:solidFill>
              <a:latin typeface="Ubuntu"/>
            </a:endParaRP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GDN campaign</a:t>
            </a:r>
            <a:b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</a:br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Click : 22,602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CTR  : 0.29% Avg. 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Period : Jun, 2016 - Jan, 2017</a:t>
            </a:r>
            <a:endParaRPr lang="th-TH" sz="2800" kern="1200" dirty="0">
              <a:solidFill>
                <a:prstClr val="white">
                  <a:lumMod val="50000"/>
                </a:prstClr>
              </a:solidFill>
              <a:latin typeface="Ubuntu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D9101F-237F-4AE4-9780-15932D463892}"/>
              </a:ext>
            </a:extLst>
          </p:cNvPr>
          <p:cNvSpPr txBox="1"/>
          <p:nvPr/>
        </p:nvSpPr>
        <p:spPr>
          <a:xfrm>
            <a:off x="3888342" y="10633069"/>
            <a:ext cx="484195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b="1" kern="1200" dirty="0">
                <a:solidFill>
                  <a:srgbClr val="C00000"/>
                </a:solidFill>
                <a:latin typeface="Ubuntu"/>
              </a:rPr>
              <a:t>Opple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GDN campaign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Click : 23,493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CTR  : 0.39% Avg. 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Period : Dec, 2016-Mar, 2017</a:t>
            </a:r>
            <a:endParaRPr lang="th-TH" sz="2800" kern="1200" dirty="0">
              <a:solidFill>
                <a:prstClr val="white">
                  <a:lumMod val="50000"/>
                </a:prstClr>
              </a:solidFill>
              <a:latin typeface="Ubuntu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9D5253-1C4D-4509-BCEB-15EB86FF6C2B}"/>
              </a:ext>
            </a:extLst>
          </p:cNvPr>
          <p:cNvSpPr txBox="1"/>
          <p:nvPr/>
        </p:nvSpPr>
        <p:spPr>
          <a:xfrm>
            <a:off x="7762873" y="6524378"/>
            <a:ext cx="38191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sz="3200" b="1" kern="1200" dirty="0">
                <a:solidFill>
                  <a:srgbClr val="C00000"/>
                </a:solidFill>
                <a:latin typeface="Ubuntu"/>
              </a:rPr>
              <a:t>NR Nanofiber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SEM campaign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Click : 1,233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CTR  : 3.79% Avg. 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Period : Jun-July, 2016</a:t>
            </a:r>
            <a:endParaRPr lang="th-TH" sz="2800" kern="1200" dirty="0">
              <a:solidFill>
                <a:prstClr val="white">
                  <a:lumMod val="50000"/>
                </a:prstClr>
              </a:solidFill>
              <a:latin typeface="Ubuntu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BF6790-6015-4AB4-B4EC-1CCB11DA48CD}"/>
              </a:ext>
            </a:extLst>
          </p:cNvPr>
          <p:cNvSpPr txBox="1"/>
          <p:nvPr/>
        </p:nvSpPr>
        <p:spPr>
          <a:xfrm>
            <a:off x="18935266" y="2814145"/>
            <a:ext cx="46259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sz="3200" b="1" kern="1200" dirty="0">
                <a:solidFill>
                  <a:srgbClr val="C00000"/>
                </a:solidFill>
                <a:latin typeface="Ubuntu"/>
              </a:rPr>
              <a:t>Mitsubishi Elevator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SEM campaign</a:t>
            </a:r>
            <a:b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</a:br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Click : 3,694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CTR  : 7.47% Avg. 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Period : Oct, 2016  Sep, 2017</a:t>
            </a:r>
            <a:endParaRPr lang="th-TH" sz="2800" kern="1200" dirty="0">
              <a:solidFill>
                <a:prstClr val="white">
                  <a:lumMod val="50000"/>
                </a:prstClr>
              </a:solidFill>
              <a:latin typeface="Ubuntu"/>
            </a:endParaRPr>
          </a:p>
        </p:txBody>
      </p:sp>
      <p:pic>
        <p:nvPicPr>
          <p:cNvPr id="14" name="Picture 2" descr="Image result for titoni">
            <a:extLst>
              <a:ext uri="{FF2B5EF4-FFF2-40B4-BE49-F238E27FC236}">
                <a16:creationId xmlns:a16="http://schemas.microsoft.com/office/drawing/2014/main" id="{F60C7086-3042-4AAB-98CA-3EC5D75CC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9354" y="10258015"/>
            <a:ext cx="2812755" cy="167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E41D80-5BDA-4574-93D2-F5494CBE55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00" y="3372867"/>
            <a:ext cx="4277979" cy="1111370"/>
          </a:xfrm>
          <a:prstGeom prst="rect">
            <a:avLst/>
          </a:prstGeom>
        </p:spPr>
      </p:pic>
      <p:pic>
        <p:nvPicPr>
          <p:cNvPr id="16" name="Picture 2" descr="Related image">
            <a:extLst>
              <a:ext uri="{FF2B5EF4-FFF2-40B4-BE49-F238E27FC236}">
                <a16:creationId xmlns:a16="http://schemas.microsoft.com/office/drawing/2014/main" id="{948FF0B9-4047-4AEE-8198-552F3733B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69" b="32421"/>
          <a:stretch/>
        </p:blipFill>
        <p:spPr bwMode="auto">
          <a:xfrm>
            <a:off x="490533" y="10717517"/>
            <a:ext cx="2846351" cy="97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 result for mitsubishi elevator">
            <a:extLst>
              <a:ext uri="{FF2B5EF4-FFF2-40B4-BE49-F238E27FC236}">
                <a16:creationId xmlns:a16="http://schemas.microsoft.com/office/drawing/2014/main" id="{D8728C01-AA90-4871-BBBF-F35575352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218" y="3016925"/>
            <a:ext cx="4125334" cy="15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Image result for hitachi">
            <a:extLst>
              <a:ext uri="{FF2B5EF4-FFF2-40B4-BE49-F238E27FC236}">
                <a16:creationId xmlns:a16="http://schemas.microsoft.com/office/drawing/2014/main" id="{1CA31ED3-A74E-4B10-A0E2-3B5695F9F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2" b="37918"/>
          <a:stretch/>
        </p:blipFill>
        <p:spPr bwMode="auto">
          <a:xfrm>
            <a:off x="7963183" y="10743250"/>
            <a:ext cx="3672901" cy="72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274C94-8752-4782-B37A-24F25328F1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848" y="6357726"/>
            <a:ext cx="2409887" cy="24098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2BF70D-8857-4F69-9C72-DB79331091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3"/>
          <a:stretch/>
        </p:blipFill>
        <p:spPr>
          <a:xfrm>
            <a:off x="12865238" y="6266300"/>
            <a:ext cx="2695881" cy="256640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12496A-B869-419C-B035-FA02D52C2ACF}"/>
              </a:ext>
            </a:extLst>
          </p:cNvPr>
          <p:cNvCxnSpPr>
            <a:cxnSpLocks/>
          </p:cNvCxnSpPr>
          <p:nvPr/>
        </p:nvCxnSpPr>
        <p:spPr>
          <a:xfrm>
            <a:off x="18721065" y="3016925"/>
            <a:ext cx="3" cy="1445858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dash"/>
            <a:miter lim="800000"/>
            <a:headEnd type="oval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EC63F90-C302-4EB4-AABD-97C487FA6B69}"/>
              </a:ext>
            </a:extLst>
          </p:cNvPr>
          <p:cNvCxnSpPr>
            <a:cxnSpLocks/>
          </p:cNvCxnSpPr>
          <p:nvPr/>
        </p:nvCxnSpPr>
        <p:spPr>
          <a:xfrm>
            <a:off x="5306919" y="3266130"/>
            <a:ext cx="3" cy="155208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dash"/>
            <a:miter lim="800000"/>
            <a:headEnd type="oval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C04341F-6C85-4AE0-9F1D-5C6617EA5BB2}"/>
              </a:ext>
            </a:extLst>
          </p:cNvPr>
          <p:cNvCxnSpPr>
            <a:cxnSpLocks/>
          </p:cNvCxnSpPr>
          <p:nvPr/>
        </p:nvCxnSpPr>
        <p:spPr>
          <a:xfrm>
            <a:off x="12125452" y="10593119"/>
            <a:ext cx="3" cy="155208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dash"/>
            <a:miter lim="800000"/>
            <a:headEnd type="oval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E469945-34BC-4045-BACA-4B0BC8FABE50}"/>
              </a:ext>
            </a:extLst>
          </p:cNvPr>
          <p:cNvCxnSpPr>
            <a:cxnSpLocks/>
          </p:cNvCxnSpPr>
          <p:nvPr/>
        </p:nvCxnSpPr>
        <p:spPr>
          <a:xfrm>
            <a:off x="3681946" y="10834517"/>
            <a:ext cx="3" cy="155208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dash"/>
            <a:miter lim="800000"/>
            <a:headEnd type="oval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7196A5B-A641-4AEB-B4E9-83083DF0674F}"/>
              </a:ext>
            </a:extLst>
          </p:cNvPr>
          <p:cNvCxnSpPr>
            <a:cxnSpLocks/>
          </p:cNvCxnSpPr>
          <p:nvPr/>
        </p:nvCxnSpPr>
        <p:spPr>
          <a:xfrm>
            <a:off x="7536225" y="6717524"/>
            <a:ext cx="3" cy="155208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dash"/>
            <a:miter lim="800000"/>
            <a:headEnd type="oval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F600FE2-9648-440D-AA1A-8C036E52A9A1}"/>
              </a:ext>
            </a:extLst>
          </p:cNvPr>
          <p:cNvCxnSpPr>
            <a:cxnSpLocks/>
          </p:cNvCxnSpPr>
          <p:nvPr/>
        </p:nvCxnSpPr>
        <p:spPr>
          <a:xfrm>
            <a:off x="16079010" y="6325598"/>
            <a:ext cx="3" cy="155208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dash"/>
            <a:miter lim="800000"/>
            <a:headEnd type="oval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35C7814-04B1-491A-A536-D1AA77A07597}"/>
              </a:ext>
            </a:extLst>
          </p:cNvPr>
          <p:cNvCxnSpPr>
            <a:cxnSpLocks/>
          </p:cNvCxnSpPr>
          <p:nvPr/>
        </p:nvCxnSpPr>
        <p:spPr>
          <a:xfrm>
            <a:off x="20293508" y="10633069"/>
            <a:ext cx="3" cy="155208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dash"/>
            <a:miter lim="800000"/>
            <a:headEnd type="oval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8A71ECC-37D3-41C0-B48C-DA77936A84CC}"/>
              </a:ext>
            </a:extLst>
          </p:cNvPr>
          <p:cNvSpPr txBox="1"/>
          <p:nvPr/>
        </p:nvSpPr>
        <p:spPr>
          <a:xfrm>
            <a:off x="12432022" y="10396761"/>
            <a:ext cx="37267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sz="3200" b="1" kern="1200" dirty="0">
                <a:solidFill>
                  <a:srgbClr val="C00000"/>
                </a:solidFill>
                <a:latin typeface="Ubuntu"/>
              </a:rPr>
              <a:t>Hitachi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SEM campaign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Click : 30,297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CTR  : 5.90% Avg. </a:t>
            </a:r>
          </a:p>
          <a:p>
            <a:pPr defTabSz="914400" hangingPunct="1"/>
            <a:r>
              <a:rPr lang="en-US" sz="2800" kern="1200" dirty="0">
                <a:solidFill>
                  <a:prstClr val="white">
                    <a:lumMod val="50000"/>
                  </a:prstClr>
                </a:solidFill>
                <a:latin typeface="Ubuntu"/>
              </a:rPr>
              <a:t>Period : Jan-May, 2017</a:t>
            </a:r>
            <a:endParaRPr lang="th-TH" sz="2800" kern="1200" dirty="0">
              <a:solidFill>
                <a:prstClr val="white">
                  <a:lumMod val="50000"/>
                </a:prstClr>
              </a:solidFill>
              <a:latin typeface="Ubuntu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68778" y="1039540"/>
            <a:ext cx="607025" cy="55114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sp>
        <p:nvSpPr>
          <p:cNvPr id="268" name="OUR EXPERTISE - OTHER    INDUSTRY"/>
          <p:cNvSpPr txBox="1"/>
          <p:nvPr/>
        </p:nvSpPr>
        <p:spPr>
          <a:xfrm>
            <a:off x="5603415" y="1156919"/>
            <a:ext cx="13331851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4800">
                <a:solidFill>
                  <a:srgbClr val="445469"/>
                </a:solidFill>
                <a:latin typeface="Sinkin Sans 600 SemiBold"/>
                <a:ea typeface="Sinkin Sans 600 SemiBold"/>
                <a:cs typeface="Sinkin Sans 600 SemiBold"/>
                <a:sym typeface="Sinkin Sans 600 SemiBold"/>
              </a:defRPr>
            </a:pPr>
            <a:r>
              <a:t>OUR EXPERTISE - OTHER</a:t>
            </a:r>
            <a:r>
              <a:rPr sz="1200">
                <a:solidFill>
                  <a:srgbClr val="000000"/>
                </a:solidFill>
              </a:rPr>
              <a:t>    </a:t>
            </a:r>
            <a:r>
              <a:t>INDUSTRY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0B6D4-9DDA-4C6B-9FC6-665D080B1061}"/>
              </a:ext>
            </a:extLst>
          </p:cNvPr>
          <p:cNvSpPr txBox="1"/>
          <p:nvPr/>
        </p:nvSpPr>
        <p:spPr>
          <a:xfrm>
            <a:off x="5844781" y="3019494"/>
            <a:ext cx="381918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EA290"/>
                </a:solidFill>
                <a:latin typeface="+mj-lt"/>
              </a:rPr>
              <a:t>Wa</a:t>
            </a:r>
            <a:r>
              <a:rPr lang="en-US" b="1" dirty="0">
                <a:solidFill>
                  <a:srgbClr val="0EA290"/>
                </a:solidFill>
                <a:latin typeface="+mj-lt"/>
              </a:rPr>
              <a:t> Theater</a:t>
            </a:r>
          </a:p>
          <a:p>
            <a:pPr defTabSz="914400" hangingPunct="1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SEM campaign</a:t>
            </a:r>
          </a:p>
          <a:p>
            <a:pPr defTabSz="914400" hangingPunct="1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Click : 1,233</a:t>
            </a:r>
          </a:p>
          <a:p>
            <a:pPr defTabSz="914400" hangingPunct="1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CTR  : 3.79% Avg. </a:t>
            </a:r>
          </a:p>
          <a:p>
            <a:pPr defTabSz="914400" hangingPunct="1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Period : Jun-July, 2016</a:t>
            </a:r>
            <a:endParaRPr lang="th-TH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4" descr="Image result for wa theater">
            <a:extLst>
              <a:ext uri="{FF2B5EF4-FFF2-40B4-BE49-F238E27FC236}">
                <a16:creationId xmlns:a16="http://schemas.microsoft.com/office/drawing/2014/main" id="{669BC666-551F-4229-8B80-C357D07DF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766" y="2745647"/>
            <a:ext cx="2215459" cy="221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0CDC87D-71FC-49E7-9BD0-EFA63EEB1BF7}"/>
              </a:ext>
            </a:extLst>
          </p:cNvPr>
          <p:cNvSpPr/>
          <p:nvPr/>
        </p:nvSpPr>
        <p:spPr>
          <a:xfrm>
            <a:off x="15440199" y="2702316"/>
            <a:ext cx="4893416" cy="2531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EA290"/>
                </a:solidFill>
                <a:latin typeface="+mj-lt"/>
              </a:rPr>
              <a:t>Captain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SEM campaign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Click : 62,404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CTR  :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7.60% 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Period : Oct, 2016 –Jun, 2017</a:t>
            </a:r>
          </a:p>
          <a:p>
            <a:endParaRPr lang="en-US" sz="105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8971BA-65CC-4A1F-B909-E19B40696F3F}"/>
              </a:ext>
            </a:extLst>
          </p:cNvPr>
          <p:cNvSpPr/>
          <p:nvPr/>
        </p:nvSpPr>
        <p:spPr>
          <a:xfrm>
            <a:off x="4430075" y="6640814"/>
            <a:ext cx="392587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EA290"/>
                </a:solidFill>
              </a:rPr>
              <a:t>Villa De Bua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SEM campaign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Click : 10,000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CTR  :  7.86% </a:t>
            </a:r>
            <a:r>
              <a:rPr lang="en-US" sz="2800" kern="1200" dirty="0">
                <a:solidFill>
                  <a:schemeClr val="bg1">
                    <a:lumMod val="50000"/>
                  </a:schemeClr>
                </a:solidFill>
                <a:latin typeface="Ubuntu"/>
              </a:rPr>
              <a:t>Avg. 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Period : May-July, 2018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46B5A6-5537-4FC0-A620-E80465900ECD}"/>
              </a:ext>
            </a:extLst>
          </p:cNvPr>
          <p:cNvSpPr/>
          <p:nvPr/>
        </p:nvSpPr>
        <p:spPr>
          <a:xfrm>
            <a:off x="4414513" y="10865006"/>
            <a:ext cx="4278534" cy="2531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EA290"/>
                </a:solidFill>
                <a:latin typeface="+mj-lt"/>
              </a:rPr>
              <a:t>Deestone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GDN campaign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Click : 8,835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CTR  : 1.78% 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Period : Apr-Mar, 2015</a:t>
            </a:r>
          </a:p>
          <a:p>
            <a:endParaRPr lang="en-US" sz="1050" dirty="0">
              <a:solidFill>
                <a:schemeClr val="accent4"/>
              </a:solidFill>
              <a:latin typeface="+mj-lt"/>
            </a:endParaRPr>
          </a:p>
        </p:txBody>
      </p:sp>
      <p:pic>
        <p:nvPicPr>
          <p:cNvPr id="18" name="Picture 6" descr="Image result for cielo sky bar">
            <a:extLst>
              <a:ext uri="{FF2B5EF4-FFF2-40B4-BE49-F238E27FC236}">
                <a16:creationId xmlns:a16="http://schemas.microsoft.com/office/drawing/2014/main" id="{0E8F1DF1-357C-4342-9E00-708B46AB1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2556" y="10503571"/>
            <a:ext cx="2077863" cy="207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FFAD855-C59D-41D7-9097-656201CDA4F3}"/>
              </a:ext>
            </a:extLst>
          </p:cNvPr>
          <p:cNvSpPr/>
          <p:nvPr/>
        </p:nvSpPr>
        <p:spPr>
          <a:xfrm>
            <a:off x="15852586" y="10708332"/>
            <a:ext cx="4657175" cy="2531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rgbClr val="0EA290"/>
                </a:solidFill>
                <a:latin typeface="+mj-lt"/>
              </a:rPr>
              <a:t>Cielo Sky Bar</a:t>
            </a:r>
          </a:p>
          <a:p>
            <a:pPr algn="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SEM campaign</a:t>
            </a:r>
          </a:p>
          <a:p>
            <a:pPr algn="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Click : 6,859</a:t>
            </a:r>
          </a:p>
          <a:p>
            <a:pPr algn="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CTR  : 3.01% </a:t>
            </a:r>
          </a:p>
          <a:p>
            <a:pPr algn="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Period : Dec, 2016, Jan, 2017</a:t>
            </a:r>
          </a:p>
          <a:p>
            <a:endParaRPr lang="en-US" sz="105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FDA6FF-E4C9-4BC0-8375-EC447D87E3AC}"/>
              </a:ext>
            </a:extLst>
          </p:cNvPr>
          <p:cNvSpPr txBox="1"/>
          <p:nvPr/>
        </p:nvSpPr>
        <p:spPr>
          <a:xfrm>
            <a:off x="7623596" y="10249931"/>
            <a:ext cx="465717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EA290"/>
                </a:solidFill>
              </a:rPr>
              <a:t>Tesco Lotus</a:t>
            </a:r>
          </a:p>
          <a:p>
            <a:pPr algn="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GDN campaign</a:t>
            </a:r>
          </a:p>
          <a:p>
            <a:pPr algn="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Click : 20.480</a:t>
            </a:r>
          </a:p>
          <a:p>
            <a:pPr algn="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CTR  : 0.20% Avg. </a:t>
            </a:r>
          </a:p>
          <a:p>
            <a:pPr algn="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Period :Apr, 2016 May, 2017</a:t>
            </a:r>
            <a:endParaRPr lang="th-TH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7E3453-94FE-449C-A590-A9662F4F06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4" t="11264" r="6501" b="13418"/>
          <a:stretch/>
        </p:blipFill>
        <p:spPr>
          <a:xfrm>
            <a:off x="12941326" y="10399035"/>
            <a:ext cx="2403180" cy="2146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4" descr="Image result for deestone">
            <a:extLst>
              <a:ext uri="{FF2B5EF4-FFF2-40B4-BE49-F238E27FC236}">
                <a16:creationId xmlns:a16="http://schemas.microsoft.com/office/drawing/2014/main" id="{E61246CB-4EC4-473F-9F6C-3686AE618A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2" b="25803"/>
          <a:stretch/>
        </p:blipFill>
        <p:spPr bwMode="auto">
          <a:xfrm>
            <a:off x="826789" y="10970353"/>
            <a:ext cx="2799927" cy="14258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mage result for สี captain">
            <a:extLst>
              <a:ext uri="{FF2B5EF4-FFF2-40B4-BE49-F238E27FC236}">
                <a16:creationId xmlns:a16="http://schemas.microsoft.com/office/drawing/2014/main" id="{7355939D-FBFF-474B-954B-A1BE99359F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134" b="-31868"/>
          <a:stretch/>
        </p:blipFill>
        <p:spPr bwMode="auto">
          <a:xfrm>
            <a:off x="12122211" y="2949400"/>
            <a:ext cx="2891341" cy="135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villadebua">
            <a:extLst>
              <a:ext uri="{FF2B5EF4-FFF2-40B4-BE49-F238E27FC236}">
                <a16:creationId xmlns:a16="http://schemas.microsoft.com/office/drawing/2014/main" id="{3103FDAC-7C7A-4895-AE44-5E47E3397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03" y="6885055"/>
            <a:ext cx="2799928" cy="14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E2FCFF8A-6435-4FDA-A11D-F77525A54A12}"/>
              </a:ext>
            </a:extLst>
          </p:cNvPr>
          <p:cNvSpPr/>
          <p:nvPr/>
        </p:nvSpPr>
        <p:spPr>
          <a:xfrm>
            <a:off x="12089477" y="6505306"/>
            <a:ext cx="392587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EA290"/>
                </a:solidFill>
              </a:rPr>
              <a:t>My One Class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SEM campaign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Click : 12,000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CTR  : 10.24% 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Period : Apr-Sep, 2018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DA81FD8-BD78-4AB2-9C73-42E42DBDF836}"/>
              </a:ext>
            </a:extLst>
          </p:cNvPr>
          <p:cNvSpPr/>
          <p:nvPr/>
        </p:nvSpPr>
        <p:spPr>
          <a:xfrm>
            <a:off x="20133256" y="6038458"/>
            <a:ext cx="392587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EA290"/>
                </a:solidFill>
              </a:rPr>
              <a:t>Jigsaw English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SEM campaign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Click : 2,000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CTR  : 10.29 % 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Period : Apr-May, 2018</a:t>
            </a:r>
          </a:p>
        </p:txBody>
      </p:sp>
      <p:pic>
        <p:nvPicPr>
          <p:cNvPr id="3078" name="Picture 6" descr="Image result for Myoneclass">
            <a:extLst>
              <a:ext uri="{FF2B5EF4-FFF2-40B4-BE49-F238E27FC236}">
                <a16:creationId xmlns:a16="http://schemas.microsoft.com/office/drawing/2014/main" id="{11C8E3DF-4BD9-4479-93E6-2C8B31470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6" t="16873" r="28582" b="18199"/>
          <a:stretch/>
        </p:blipFill>
        <p:spPr bwMode="auto">
          <a:xfrm>
            <a:off x="9339633" y="6858000"/>
            <a:ext cx="2174707" cy="173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jigsaw english">
            <a:extLst>
              <a:ext uri="{FF2B5EF4-FFF2-40B4-BE49-F238E27FC236}">
                <a16:creationId xmlns:a16="http://schemas.microsoft.com/office/drawing/2014/main" id="{00BA3839-9AB6-4AA7-B346-C4905992D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2124" y="6823733"/>
            <a:ext cx="2587807" cy="124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E6CC740-5823-4224-87A2-495E8FD7494A}"/>
              </a:ext>
            </a:extLst>
          </p:cNvPr>
          <p:cNvCxnSpPr>
            <a:cxnSpLocks/>
          </p:cNvCxnSpPr>
          <p:nvPr/>
        </p:nvCxnSpPr>
        <p:spPr>
          <a:xfrm flipV="1">
            <a:off x="4238044" y="6446942"/>
            <a:ext cx="0" cy="285236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56288C6-B251-4247-BF0D-01465F67A834}"/>
              </a:ext>
            </a:extLst>
          </p:cNvPr>
          <p:cNvCxnSpPr>
            <a:cxnSpLocks/>
          </p:cNvCxnSpPr>
          <p:nvPr/>
        </p:nvCxnSpPr>
        <p:spPr>
          <a:xfrm flipV="1">
            <a:off x="4238044" y="10399035"/>
            <a:ext cx="0" cy="285236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19708F4-64BC-4620-9630-381BABE8BB71}"/>
              </a:ext>
            </a:extLst>
          </p:cNvPr>
          <p:cNvCxnSpPr>
            <a:cxnSpLocks/>
          </p:cNvCxnSpPr>
          <p:nvPr/>
        </p:nvCxnSpPr>
        <p:spPr>
          <a:xfrm flipV="1">
            <a:off x="12503316" y="10008688"/>
            <a:ext cx="0" cy="285236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C705015-E3C1-4886-890A-37A9587A4573}"/>
              </a:ext>
            </a:extLst>
          </p:cNvPr>
          <p:cNvCxnSpPr>
            <a:cxnSpLocks/>
          </p:cNvCxnSpPr>
          <p:nvPr/>
        </p:nvCxnSpPr>
        <p:spPr>
          <a:xfrm flipV="1">
            <a:off x="11900197" y="6330141"/>
            <a:ext cx="0" cy="285236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955C7F50-3411-46BF-B4C2-9382511D8CA5}"/>
              </a:ext>
            </a:extLst>
          </p:cNvPr>
          <p:cNvCxnSpPr>
            <a:cxnSpLocks/>
          </p:cNvCxnSpPr>
          <p:nvPr/>
        </p:nvCxnSpPr>
        <p:spPr>
          <a:xfrm flipV="1">
            <a:off x="5603415" y="2745647"/>
            <a:ext cx="0" cy="285236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A7521FE-75CD-46C7-A5C0-1E9A924753E0}"/>
              </a:ext>
            </a:extLst>
          </p:cNvPr>
          <p:cNvCxnSpPr>
            <a:cxnSpLocks/>
          </p:cNvCxnSpPr>
          <p:nvPr/>
        </p:nvCxnSpPr>
        <p:spPr>
          <a:xfrm flipV="1">
            <a:off x="15246513" y="2491120"/>
            <a:ext cx="0" cy="285236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5225362B-AB29-43BB-8AC0-A9F3A494FA5C}"/>
              </a:ext>
            </a:extLst>
          </p:cNvPr>
          <p:cNvCxnSpPr>
            <a:cxnSpLocks/>
          </p:cNvCxnSpPr>
          <p:nvPr/>
        </p:nvCxnSpPr>
        <p:spPr>
          <a:xfrm flipV="1">
            <a:off x="20674546" y="10271539"/>
            <a:ext cx="0" cy="285236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3A10A88-CC24-4227-B688-2FC61D64D7E8}"/>
              </a:ext>
            </a:extLst>
          </p:cNvPr>
          <p:cNvCxnSpPr>
            <a:cxnSpLocks/>
          </p:cNvCxnSpPr>
          <p:nvPr/>
        </p:nvCxnSpPr>
        <p:spPr>
          <a:xfrm flipV="1">
            <a:off x="19915789" y="5943056"/>
            <a:ext cx="0" cy="285236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57348" y="1039540"/>
            <a:ext cx="629885" cy="55114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sp>
        <p:nvSpPr>
          <p:cNvPr id="310" name="Rectangle"/>
          <p:cNvSpPr/>
          <p:nvPr/>
        </p:nvSpPr>
        <p:spPr>
          <a:xfrm>
            <a:off x="-1" y="0"/>
            <a:ext cx="24377654" cy="13716000"/>
          </a:xfrm>
          <a:prstGeom prst="rect">
            <a:avLst/>
          </a:prstGeom>
          <a:solidFill>
            <a:srgbClr val="242C35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311" name="Circle"/>
          <p:cNvSpPr/>
          <p:nvPr/>
        </p:nvSpPr>
        <p:spPr>
          <a:xfrm>
            <a:off x="7123721" y="1770035"/>
            <a:ext cx="10175927" cy="10175928"/>
          </a:xfrm>
          <a:prstGeom prst="ellipse">
            <a:avLst/>
          </a:prstGeom>
          <a:solidFill>
            <a:srgbClr val="76E8BC">
              <a:alpha val="5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312" name="GET…"/>
          <p:cNvSpPr txBox="1"/>
          <p:nvPr/>
        </p:nvSpPr>
        <p:spPr>
          <a:xfrm>
            <a:off x="7614972" y="4634864"/>
            <a:ext cx="9193427" cy="4446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ts val="11500"/>
              </a:lnSpc>
              <a:defRPr sz="11000">
                <a:solidFill>
                  <a:srgbClr val="FFFFFF"/>
                </a:solidFill>
                <a:latin typeface="Sinkin Sans 700 Bold"/>
                <a:ea typeface="Sinkin Sans 700 Bold"/>
                <a:cs typeface="Sinkin Sans 700 Bold"/>
                <a:sym typeface="Sinkin Sans 700 Bold"/>
              </a:defRPr>
            </a:pPr>
            <a:r>
              <a:t>GET</a:t>
            </a:r>
          </a:p>
          <a:p>
            <a:pPr algn="ctr">
              <a:lnSpc>
                <a:spcPts val="11500"/>
              </a:lnSpc>
              <a:defRPr sz="11000">
                <a:solidFill>
                  <a:srgbClr val="FFFFFF"/>
                </a:solidFill>
                <a:latin typeface="Sinkin Sans 700 Bold"/>
                <a:ea typeface="Sinkin Sans 700 Bold"/>
                <a:cs typeface="Sinkin Sans 700 Bold"/>
                <a:sym typeface="Sinkin Sans 700 Bold"/>
              </a:defRPr>
            </a:pPr>
            <a:r>
              <a:t>IN</a:t>
            </a:r>
          </a:p>
          <a:p>
            <a:pPr algn="ctr">
              <a:lnSpc>
                <a:spcPts val="11500"/>
              </a:lnSpc>
              <a:defRPr sz="11000">
                <a:solidFill>
                  <a:srgbClr val="FFFFFF"/>
                </a:solidFill>
                <a:latin typeface="Sinkin Sans 700 Bold"/>
                <a:ea typeface="Sinkin Sans 700 Bold"/>
                <a:cs typeface="Sinkin Sans 700 Bold"/>
                <a:sym typeface="Sinkin Sans 700 Bold"/>
              </a:defRPr>
            </a:pPr>
            <a:r>
              <a:t>TOUCH</a:t>
            </a:r>
          </a:p>
        </p:txBody>
      </p:sp>
      <p:sp>
        <p:nvSpPr>
          <p:cNvPr id="313" name="Circle"/>
          <p:cNvSpPr/>
          <p:nvPr/>
        </p:nvSpPr>
        <p:spPr>
          <a:xfrm>
            <a:off x="10965075" y="1112244"/>
            <a:ext cx="2439599" cy="2439597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314" name="Shape"/>
          <p:cNvSpPr/>
          <p:nvPr/>
        </p:nvSpPr>
        <p:spPr>
          <a:xfrm>
            <a:off x="11727662" y="2022545"/>
            <a:ext cx="965832" cy="616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85" h="21600" extrusionOk="0">
                <a:moveTo>
                  <a:pt x="488" y="2054"/>
                </a:moveTo>
                <a:cubicBezTo>
                  <a:pt x="1286" y="2662"/>
                  <a:pt x="9175" y="9507"/>
                  <a:pt x="9175" y="9507"/>
                </a:cubicBezTo>
                <a:cubicBezTo>
                  <a:pt x="9598" y="10115"/>
                  <a:pt x="10020" y="10115"/>
                  <a:pt x="10490" y="10115"/>
                </a:cubicBezTo>
                <a:cubicBezTo>
                  <a:pt x="10866" y="10115"/>
                  <a:pt x="11288" y="10115"/>
                  <a:pt x="11288" y="9507"/>
                </a:cubicBezTo>
                <a:cubicBezTo>
                  <a:pt x="11664" y="9507"/>
                  <a:pt x="19600" y="2662"/>
                  <a:pt x="20022" y="2054"/>
                </a:cubicBezTo>
                <a:cubicBezTo>
                  <a:pt x="20867" y="1369"/>
                  <a:pt x="21243" y="0"/>
                  <a:pt x="20445" y="0"/>
                </a:cubicBezTo>
                <a:cubicBezTo>
                  <a:pt x="488" y="0"/>
                  <a:pt x="488" y="0"/>
                  <a:pt x="488" y="0"/>
                </a:cubicBezTo>
                <a:cubicBezTo>
                  <a:pt x="-357" y="0"/>
                  <a:pt x="66" y="1369"/>
                  <a:pt x="488" y="2054"/>
                </a:cubicBezTo>
                <a:close/>
                <a:moveTo>
                  <a:pt x="20445" y="6085"/>
                </a:moveTo>
                <a:cubicBezTo>
                  <a:pt x="20022" y="6085"/>
                  <a:pt x="11664" y="12854"/>
                  <a:pt x="11288" y="13538"/>
                </a:cubicBezTo>
                <a:cubicBezTo>
                  <a:pt x="11288" y="13538"/>
                  <a:pt x="10866" y="13538"/>
                  <a:pt x="10490" y="13538"/>
                </a:cubicBezTo>
                <a:cubicBezTo>
                  <a:pt x="10020" y="13538"/>
                  <a:pt x="9598" y="13538"/>
                  <a:pt x="9175" y="13538"/>
                </a:cubicBezTo>
                <a:cubicBezTo>
                  <a:pt x="8753" y="12854"/>
                  <a:pt x="911" y="6085"/>
                  <a:pt x="488" y="6085"/>
                </a:cubicBezTo>
                <a:cubicBezTo>
                  <a:pt x="66" y="5476"/>
                  <a:pt x="66" y="6085"/>
                  <a:pt x="66" y="6085"/>
                </a:cubicBezTo>
                <a:cubicBezTo>
                  <a:pt x="66" y="6693"/>
                  <a:pt x="66" y="20231"/>
                  <a:pt x="66" y="20231"/>
                </a:cubicBezTo>
                <a:cubicBezTo>
                  <a:pt x="66" y="20915"/>
                  <a:pt x="488" y="21600"/>
                  <a:pt x="1286" y="21600"/>
                </a:cubicBezTo>
                <a:cubicBezTo>
                  <a:pt x="19600" y="21600"/>
                  <a:pt x="19600" y="21600"/>
                  <a:pt x="19600" y="21600"/>
                </a:cubicBezTo>
                <a:cubicBezTo>
                  <a:pt x="20445" y="21600"/>
                  <a:pt x="20867" y="20915"/>
                  <a:pt x="20867" y="20231"/>
                </a:cubicBezTo>
                <a:cubicBezTo>
                  <a:pt x="20867" y="20231"/>
                  <a:pt x="20867" y="6693"/>
                  <a:pt x="20867" y="6085"/>
                </a:cubicBezTo>
                <a:cubicBezTo>
                  <a:pt x="20867" y="6085"/>
                  <a:pt x="20867" y="5476"/>
                  <a:pt x="20445" y="6085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9500"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C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61311" y="1039540"/>
            <a:ext cx="621960" cy="55114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sp>
        <p:nvSpPr>
          <p:cNvPr id="317" name="Rectangle"/>
          <p:cNvSpPr/>
          <p:nvPr/>
        </p:nvSpPr>
        <p:spPr>
          <a:xfrm>
            <a:off x="-26035" y="0"/>
            <a:ext cx="24423370" cy="13716000"/>
          </a:xfrm>
          <a:prstGeom prst="rect">
            <a:avLst/>
          </a:prstGeom>
          <a:solidFill>
            <a:srgbClr val="242C35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318" name="Shape"/>
          <p:cNvSpPr/>
          <p:nvPr/>
        </p:nvSpPr>
        <p:spPr>
          <a:xfrm>
            <a:off x="11273152" y="4311219"/>
            <a:ext cx="1828388" cy="1397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49" y="0"/>
                </a:moveTo>
                <a:cubicBezTo>
                  <a:pt x="2551" y="0"/>
                  <a:pt x="2551" y="0"/>
                  <a:pt x="2551" y="0"/>
                </a:cubicBezTo>
                <a:cubicBezTo>
                  <a:pt x="1014" y="0"/>
                  <a:pt x="0" y="1376"/>
                  <a:pt x="0" y="3348"/>
                </a:cubicBezTo>
                <a:cubicBezTo>
                  <a:pt x="0" y="18206"/>
                  <a:pt x="0" y="18206"/>
                  <a:pt x="0" y="18206"/>
                </a:cubicBezTo>
                <a:cubicBezTo>
                  <a:pt x="0" y="20270"/>
                  <a:pt x="1014" y="21600"/>
                  <a:pt x="2551" y="21600"/>
                </a:cubicBezTo>
                <a:cubicBezTo>
                  <a:pt x="19049" y="21600"/>
                  <a:pt x="19049" y="21600"/>
                  <a:pt x="19049" y="21600"/>
                </a:cubicBezTo>
                <a:cubicBezTo>
                  <a:pt x="20586" y="21600"/>
                  <a:pt x="21600" y="20270"/>
                  <a:pt x="21600" y="18206"/>
                </a:cubicBezTo>
                <a:cubicBezTo>
                  <a:pt x="21600" y="3348"/>
                  <a:pt x="21600" y="3348"/>
                  <a:pt x="21600" y="3348"/>
                </a:cubicBezTo>
                <a:cubicBezTo>
                  <a:pt x="21600" y="1376"/>
                  <a:pt x="20586" y="0"/>
                  <a:pt x="19049" y="0"/>
                </a:cubicBezTo>
                <a:close/>
                <a:moveTo>
                  <a:pt x="19538" y="2018"/>
                </a:moveTo>
                <a:cubicBezTo>
                  <a:pt x="10800" y="10777"/>
                  <a:pt x="10800" y="10777"/>
                  <a:pt x="10800" y="10777"/>
                </a:cubicBezTo>
                <a:cubicBezTo>
                  <a:pt x="2062" y="2018"/>
                  <a:pt x="2062" y="2018"/>
                  <a:pt x="2062" y="2018"/>
                </a:cubicBezTo>
                <a:lnTo>
                  <a:pt x="19538" y="2018"/>
                </a:lnTo>
                <a:close/>
                <a:moveTo>
                  <a:pt x="1014" y="18206"/>
                </a:moveTo>
                <a:cubicBezTo>
                  <a:pt x="1014" y="3348"/>
                  <a:pt x="1014" y="3348"/>
                  <a:pt x="1014" y="3348"/>
                </a:cubicBezTo>
                <a:cubicBezTo>
                  <a:pt x="7200" y="10135"/>
                  <a:pt x="7200" y="10135"/>
                  <a:pt x="7200" y="10135"/>
                </a:cubicBezTo>
                <a:cubicBezTo>
                  <a:pt x="1014" y="18206"/>
                  <a:pt x="1014" y="18206"/>
                  <a:pt x="1014" y="18206"/>
                </a:cubicBezTo>
                <a:close/>
                <a:moveTo>
                  <a:pt x="2062" y="19582"/>
                </a:moveTo>
                <a:cubicBezTo>
                  <a:pt x="8249" y="10777"/>
                  <a:pt x="8249" y="10777"/>
                  <a:pt x="8249" y="10777"/>
                </a:cubicBezTo>
                <a:cubicBezTo>
                  <a:pt x="10800" y="13483"/>
                  <a:pt x="10800" y="13483"/>
                  <a:pt x="10800" y="13483"/>
                </a:cubicBezTo>
                <a:cubicBezTo>
                  <a:pt x="12862" y="10777"/>
                  <a:pt x="12862" y="10777"/>
                  <a:pt x="12862" y="10777"/>
                </a:cubicBezTo>
                <a:cubicBezTo>
                  <a:pt x="19538" y="19582"/>
                  <a:pt x="19538" y="19582"/>
                  <a:pt x="19538" y="19582"/>
                </a:cubicBezTo>
                <a:cubicBezTo>
                  <a:pt x="19049" y="19582"/>
                  <a:pt x="2551" y="19582"/>
                  <a:pt x="2062" y="19582"/>
                </a:cubicBezTo>
                <a:close/>
                <a:moveTo>
                  <a:pt x="20586" y="18206"/>
                </a:moveTo>
                <a:cubicBezTo>
                  <a:pt x="14400" y="10135"/>
                  <a:pt x="14400" y="10135"/>
                  <a:pt x="14400" y="10135"/>
                </a:cubicBezTo>
                <a:cubicBezTo>
                  <a:pt x="20586" y="3348"/>
                  <a:pt x="20586" y="3348"/>
                  <a:pt x="20586" y="3348"/>
                </a:cubicBezTo>
                <a:lnTo>
                  <a:pt x="20586" y="18206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9500"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319" name="GET IN TOUCH"/>
          <p:cNvSpPr txBox="1"/>
          <p:nvPr/>
        </p:nvSpPr>
        <p:spPr>
          <a:xfrm>
            <a:off x="9585082" y="6268182"/>
            <a:ext cx="5368647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800">
                <a:solidFill>
                  <a:srgbClr val="FFFFFF"/>
                </a:solidFill>
                <a:latin typeface="Sinkin Sans 600 SemiBold"/>
                <a:ea typeface="Sinkin Sans 600 SemiBold"/>
                <a:cs typeface="Sinkin Sans 600 SemiBold"/>
                <a:sym typeface="Sinkin Sans 600 SemiBold"/>
              </a:defRPr>
            </a:lvl1pPr>
          </a:lstStyle>
          <a:p>
            <a:r>
              <a:t>GET IN TOUCH</a:t>
            </a:r>
          </a:p>
        </p:txBody>
      </p:sp>
      <p:sp>
        <p:nvSpPr>
          <p:cNvPr id="320" name="Send us a message or visit us…"/>
          <p:cNvSpPr txBox="1"/>
          <p:nvPr/>
        </p:nvSpPr>
        <p:spPr>
          <a:xfrm>
            <a:off x="8651151" y="6959024"/>
            <a:ext cx="7069025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3200"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r>
              <a:t>Send us a message or visit us</a:t>
            </a:r>
          </a:p>
          <a:p>
            <a:pPr algn="ctr">
              <a:defRPr sz="3200"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r>
              <a:t>Whenever you like</a:t>
            </a:r>
          </a:p>
        </p:txBody>
      </p:sp>
      <p:sp>
        <p:nvSpPr>
          <p:cNvPr id="321" name="BURANAMEE SUB-IN…"/>
          <p:cNvSpPr txBox="1"/>
          <p:nvPr/>
        </p:nvSpPr>
        <p:spPr>
          <a:xfrm>
            <a:off x="10158986" y="8727085"/>
            <a:ext cx="4053351" cy="304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3200"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r>
              <a:rPr lang="en-US" dirty="0"/>
              <a:t>Charkorn Tayapiwatana</a:t>
            </a:r>
            <a:endParaRPr dirty="0"/>
          </a:p>
          <a:p>
            <a:pPr algn="ctr">
              <a:defRPr sz="3200"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r>
              <a:rPr lang="en-US" dirty="0"/>
              <a:t>Executive</a:t>
            </a:r>
            <a:r>
              <a:rPr dirty="0"/>
              <a:t> DIRECTOR</a:t>
            </a:r>
          </a:p>
          <a:p>
            <a:pPr algn="ctr">
              <a:defRPr sz="3200"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r>
              <a:rPr lang="en-US" dirty="0"/>
              <a:t>+ </a:t>
            </a:r>
            <a:r>
              <a:rPr dirty="0"/>
              <a:t>66</a:t>
            </a:r>
            <a:r>
              <a:rPr lang="en-US" dirty="0"/>
              <a:t> (</a:t>
            </a:r>
            <a:r>
              <a:rPr dirty="0"/>
              <a:t>8</a:t>
            </a:r>
            <a:r>
              <a:rPr lang="en-US" dirty="0"/>
              <a:t>1) 802-8024</a:t>
            </a:r>
            <a:endParaRPr dirty="0"/>
          </a:p>
          <a:p>
            <a:pPr algn="ctr">
              <a:defRPr sz="3200"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r>
              <a:rPr lang="en-US" u="sng" dirty="0">
                <a:solidFill>
                  <a:srgbClr val="6DA4EC"/>
                </a:solidFill>
                <a:uFill>
                  <a:solidFill>
                    <a:srgbClr val="6DA4EC"/>
                  </a:solidFill>
                </a:uFill>
                <a:hlinkClick r:id="rId2"/>
              </a:rPr>
              <a:t>Charkorn@rmg.co.th</a:t>
            </a:r>
            <a:endParaRPr u="sng" dirty="0">
              <a:solidFill>
                <a:srgbClr val="6DA4EC"/>
              </a:solidFill>
              <a:uFill>
                <a:solidFill>
                  <a:srgbClr val="6DA4EC"/>
                </a:solidFill>
              </a:uFill>
              <a:hlinkClick r:id="rId2"/>
            </a:endParaRPr>
          </a:p>
          <a:p>
            <a:pPr algn="ctr">
              <a:defRPr sz="3200"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r>
              <a:rPr dirty="0"/>
              <a:t> </a:t>
            </a:r>
            <a:br>
              <a:rPr dirty="0"/>
            </a:br>
            <a:r>
              <a:rPr dirty="0"/>
              <a:t>visit us </a:t>
            </a:r>
            <a:r>
              <a:rPr u="sng" dirty="0">
                <a:solidFill>
                  <a:srgbClr val="6DA4EC"/>
                </a:solidFill>
                <a:uFill>
                  <a:solidFill>
                    <a:srgbClr val="6DA4EC"/>
                  </a:solidFill>
                </a:uFill>
                <a:hlinkClick r:id="rId3"/>
              </a:rPr>
              <a:t>www.</a:t>
            </a:r>
            <a:r>
              <a:rPr lang="en-US" u="sng" dirty="0">
                <a:solidFill>
                  <a:srgbClr val="6DA4EC"/>
                </a:solidFill>
                <a:uFill>
                  <a:solidFill>
                    <a:srgbClr val="6DA4EC"/>
                  </a:solidFill>
                </a:uFill>
                <a:hlinkClick r:id="rId3"/>
              </a:rPr>
              <a:t>rmg</a:t>
            </a:r>
            <a:r>
              <a:rPr u="sng" dirty="0">
                <a:solidFill>
                  <a:srgbClr val="6DA4EC"/>
                </a:solidFill>
                <a:uFill>
                  <a:solidFill>
                    <a:srgbClr val="6DA4EC"/>
                  </a:solidFill>
                </a:uFill>
                <a:hlinkClick r:id="rId3"/>
              </a:rPr>
              <a:t>.co</a:t>
            </a:r>
            <a:r>
              <a:rPr lang="en-US" u="sng" dirty="0">
                <a:solidFill>
                  <a:srgbClr val="6DA4EC"/>
                </a:solidFill>
                <a:uFill>
                  <a:solidFill>
                    <a:srgbClr val="6DA4EC"/>
                  </a:solidFill>
                </a:uFill>
                <a:hlinkClick r:id="rId3"/>
              </a:rPr>
              <a:t>.th</a:t>
            </a:r>
            <a:endParaRPr u="sng" dirty="0">
              <a:solidFill>
                <a:srgbClr val="6DA4EC"/>
              </a:solidFill>
              <a:uFill>
                <a:solidFill>
                  <a:srgbClr val="6DA4EC"/>
                </a:solidFill>
              </a:uFill>
              <a:hlinkClick r:id="rId3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568600" y="1039540"/>
            <a:ext cx="407381" cy="55114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49" name="Rectangle"/>
          <p:cNvSpPr/>
          <p:nvPr/>
        </p:nvSpPr>
        <p:spPr>
          <a:xfrm>
            <a:off x="-1" y="0"/>
            <a:ext cx="24377654" cy="13716000"/>
          </a:xfrm>
          <a:prstGeom prst="rect">
            <a:avLst/>
          </a:prstGeom>
          <a:solidFill>
            <a:srgbClr val="242C35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50" name="Circle"/>
          <p:cNvSpPr/>
          <p:nvPr/>
        </p:nvSpPr>
        <p:spPr>
          <a:xfrm>
            <a:off x="7123721" y="1770035"/>
            <a:ext cx="10175927" cy="10175928"/>
          </a:xfrm>
          <a:prstGeom prst="ellipse">
            <a:avLst/>
          </a:prstGeom>
          <a:solidFill>
            <a:srgbClr val="76E8BC">
              <a:alpha val="5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51" name="ABOUT…"/>
          <p:cNvSpPr txBox="1"/>
          <p:nvPr/>
        </p:nvSpPr>
        <p:spPr>
          <a:xfrm>
            <a:off x="7588936" y="4476119"/>
            <a:ext cx="9193427" cy="476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ts val="11500"/>
              </a:lnSpc>
              <a:defRPr sz="11500">
                <a:solidFill>
                  <a:srgbClr val="FFFFFF"/>
                </a:solidFill>
                <a:latin typeface="Sinkin Sans 700 Bold"/>
                <a:ea typeface="Sinkin Sans 700 Bold"/>
                <a:cs typeface="Sinkin Sans 700 Bold"/>
                <a:sym typeface="Sinkin Sans 700 Bold"/>
              </a:defRPr>
            </a:pPr>
            <a:r>
              <a:t>ABOUT</a:t>
            </a:r>
          </a:p>
          <a:p>
            <a:pPr algn="ctr">
              <a:lnSpc>
                <a:spcPts val="11500"/>
              </a:lnSpc>
              <a:defRPr sz="11500">
                <a:solidFill>
                  <a:srgbClr val="FFFFFF"/>
                </a:solidFill>
                <a:latin typeface="Sinkin Sans 700 Bold"/>
                <a:ea typeface="Sinkin Sans 700 Bold"/>
                <a:cs typeface="Sinkin Sans 700 Bold"/>
                <a:sym typeface="Sinkin Sans 700 Bold"/>
              </a:defRPr>
            </a:pPr>
            <a:endParaRPr/>
          </a:p>
          <a:p>
            <a:pPr algn="ctr">
              <a:lnSpc>
                <a:spcPts val="11500"/>
              </a:lnSpc>
              <a:defRPr sz="23900">
                <a:solidFill>
                  <a:srgbClr val="FFFFFF"/>
                </a:solidFill>
                <a:latin typeface="Sinkin Sans 700 Bold"/>
                <a:ea typeface="Sinkin Sans 700 Bold"/>
                <a:cs typeface="Sinkin Sans 700 Bold"/>
                <a:sym typeface="Sinkin Sans 700 Bold"/>
              </a:defRPr>
            </a:pPr>
            <a:r>
              <a:t>US</a:t>
            </a:r>
          </a:p>
        </p:txBody>
      </p:sp>
      <p:sp>
        <p:nvSpPr>
          <p:cNvPr id="52" name="Circle"/>
          <p:cNvSpPr/>
          <p:nvPr/>
        </p:nvSpPr>
        <p:spPr>
          <a:xfrm>
            <a:off x="10965075" y="1112244"/>
            <a:ext cx="2439599" cy="2439597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53" name="Shape"/>
          <p:cNvSpPr/>
          <p:nvPr/>
        </p:nvSpPr>
        <p:spPr>
          <a:xfrm>
            <a:off x="11720617" y="1860333"/>
            <a:ext cx="982133" cy="841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1172"/>
                </a:moveTo>
                <a:cubicBezTo>
                  <a:pt x="0" y="11172"/>
                  <a:pt x="0" y="11172"/>
                  <a:pt x="0" y="11172"/>
                </a:cubicBezTo>
                <a:cubicBezTo>
                  <a:pt x="0" y="5586"/>
                  <a:pt x="0" y="5586"/>
                  <a:pt x="0" y="5586"/>
                </a:cubicBezTo>
                <a:cubicBezTo>
                  <a:pt x="0" y="4469"/>
                  <a:pt x="953" y="3352"/>
                  <a:pt x="2224" y="3352"/>
                </a:cubicBezTo>
                <a:cubicBezTo>
                  <a:pt x="6353" y="3352"/>
                  <a:pt x="6353" y="3352"/>
                  <a:pt x="6353" y="3352"/>
                </a:cubicBezTo>
                <a:cubicBezTo>
                  <a:pt x="6353" y="1117"/>
                  <a:pt x="6353" y="1117"/>
                  <a:pt x="6353" y="1117"/>
                </a:cubicBezTo>
                <a:cubicBezTo>
                  <a:pt x="6353" y="372"/>
                  <a:pt x="6988" y="0"/>
                  <a:pt x="7624" y="0"/>
                </a:cubicBezTo>
                <a:cubicBezTo>
                  <a:pt x="14294" y="0"/>
                  <a:pt x="14294" y="0"/>
                  <a:pt x="14294" y="0"/>
                </a:cubicBezTo>
                <a:cubicBezTo>
                  <a:pt x="14929" y="0"/>
                  <a:pt x="15565" y="372"/>
                  <a:pt x="15565" y="1117"/>
                </a:cubicBezTo>
                <a:cubicBezTo>
                  <a:pt x="15565" y="3352"/>
                  <a:pt x="15565" y="3352"/>
                  <a:pt x="15565" y="3352"/>
                </a:cubicBezTo>
                <a:cubicBezTo>
                  <a:pt x="19694" y="3352"/>
                  <a:pt x="19694" y="3352"/>
                  <a:pt x="19694" y="3352"/>
                </a:cubicBezTo>
                <a:cubicBezTo>
                  <a:pt x="20965" y="3352"/>
                  <a:pt x="21600" y="4469"/>
                  <a:pt x="21600" y="5586"/>
                </a:cubicBezTo>
                <a:lnTo>
                  <a:pt x="21600" y="11172"/>
                </a:lnTo>
                <a:close/>
                <a:moveTo>
                  <a:pt x="21600" y="19366"/>
                </a:moveTo>
                <a:cubicBezTo>
                  <a:pt x="21600" y="20483"/>
                  <a:pt x="20965" y="21600"/>
                  <a:pt x="19694" y="21600"/>
                </a:cubicBezTo>
                <a:cubicBezTo>
                  <a:pt x="2224" y="21600"/>
                  <a:pt x="2224" y="21600"/>
                  <a:pt x="2224" y="21600"/>
                </a:cubicBezTo>
                <a:cubicBezTo>
                  <a:pt x="953" y="21600"/>
                  <a:pt x="0" y="20483"/>
                  <a:pt x="0" y="19366"/>
                </a:cubicBezTo>
                <a:cubicBezTo>
                  <a:pt x="0" y="12662"/>
                  <a:pt x="0" y="12662"/>
                  <a:pt x="0" y="12662"/>
                </a:cubicBezTo>
                <a:cubicBezTo>
                  <a:pt x="8259" y="12662"/>
                  <a:pt x="8259" y="12662"/>
                  <a:pt x="8259" y="12662"/>
                </a:cubicBezTo>
                <a:cubicBezTo>
                  <a:pt x="8259" y="14897"/>
                  <a:pt x="8259" y="14897"/>
                  <a:pt x="8259" y="14897"/>
                </a:cubicBezTo>
                <a:cubicBezTo>
                  <a:pt x="8259" y="15269"/>
                  <a:pt x="8576" y="15641"/>
                  <a:pt x="8894" y="15641"/>
                </a:cubicBezTo>
                <a:cubicBezTo>
                  <a:pt x="13024" y="15641"/>
                  <a:pt x="13024" y="15641"/>
                  <a:pt x="13024" y="15641"/>
                </a:cubicBezTo>
                <a:cubicBezTo>
                  <a:pt x="13341" y="15641"/>
                  <a:pt x="13659" y="15269"/>
                  <a:pt x="13659" y="14897"/>
                </a:cubicBezTo>
                <a:cubicBezTo>
                  <a:pt x="13659" y="12662"/>
                  <a:pt x="13659" y="12662"/>
                  <a:pt x="13659" y="12662"/>
                </a:cubicBezTo>
                <a:cubicBezTo>
                  <a:pt x="21600" y="12662"/>
                  <a:pt x="21600" y="12662"/>
                  <a:pt x="21600" y="12662"/>
                </a:cubicBezTo>
                <a:lnTo>
                  <a:pt x="21600" y="19366"/>
                </a:lnTo>
                <a:close/>
                <a:moveTo>
                  <a:pt x="13976" y="3352"/>
                </a:moveTo>
                <a:cubicBezTo>
                  <a:pt x="13976" y="1862"/>
                  <a:pt x="13976" y="1862"/>
                  <a:pt x="13976" y="1862"/>
                </a:cubicBezTo>
                <a:cubicBezTo>
                  <a:pt x="7941" y="1862"/>
                  <a:pt x="7941" y="1862"/>
                  <a:pt x="7941" y="1862"/>
                </a:cubicBezTo>
                <a:cubicBezTo>
                  <a:pt x="7941" y="3352"/>
                  <a:pt x="7941" y="3352"/>
                  <a:pt x="7941" y="3352"/>
                </a:cubicBezTo>
                <a:lnTo>
                  <a:pt x="13976" y="3352"/>
                </a:lnTo>
                <a:close/>
                <a:moveTo>
                  <a:pt x="12388" y="14524"/>
                </a:moveTo>
                <a:cubicBezTo>
                  <a:pt x="9529" y="14524"/>
                  <a:pt x="9529" y="14524"/>
                  <a:pt x="9529" y="14524"/>
                </a:cubicBezTo>
                <a:cubicBezTo>
                  <a:pt x="9529" y="12662"/>
                  <a:pt x="9529" y="12662"/>
                  <a:pt x="9529" y="12662"/>
                </a:cubicBezTo>
                <a:cubicBezTo>
                  <a:pt x="12388" y="12662"/>
                  <a:pt x="12388" y="12662"/>
                  <a:pt x="12388" y="12662"/>
                </a:cubicBezTo>
                <a:lnTo>
                  <a:pt x="12388" y="14524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9500"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569362" y="1039540"/>
            <a:ext cx="405857" cy="55114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56" name="“We are Specialist in Digital Advertising online marketing solution and Biddable Media.   As 9 Years Experienced on Adwords Expert, We have managed 100+ Adwords Account , more than 300 Campaign over THB 20 Million of ad spends”…"/>
          <p:cNvSpPr txBox="1"/>
          <p:nvPr/>
        </p:nvSpPr>
        <p:spPr>
          <a:xfrm>
            <a:off x="11100614" y="4818116"/>
            <a:ext cx="10228676" cy="4299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1878" tIns="121878" rIns="121878" bIns="121878">
            <a:spAutoFit/>
          </a:bodyPr>
          <a:lstStyle/>
          <a:p>
            <a:pPr algn="r" defTabSz="457200">
              <a:lnSpc>
                <a:spcPct val="90000"/>
              </a:lnSpc>
              <a:spcBef>
                <a:spcPts val="800"/>
              </a:spcBef>
              <a:defRPr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r>
              <a:rPr dirty="0"/>
              <a:t>“We are Specialist in Digital Advertising online marketing solution and Biddable Media. </a:t>
            </a:r>
            <a:br>
              <a:rPr dirty="0"/>
            </a:br>
            <a:br>
              <a:rPr dirty="0"/>
            </a:br>
            <a:r>
              <a:rPr dirty="0">
                <a:solidFill>
                  <a:srgbClr val="B93752"/>
                </a:solidFill>
              </a:rPr>
              <a:t>As 9 Years Experienced </a:t>
            </a:r>
            <a:r>
              <a:rPr dirty="0"/>
              <a:t>on </a:t>
            </a:r>
            <a:r>
              <a:rPr dirty="0" err="1"/>
              <a:t>Adwords</a:t>
            </a:r>
            <a:r>
              <a:rPr dirty="0"/>
              <a:t> Expert, We have managed </a:t>
            </a:r>
            <a:r>
              <a:rPr dirty="0">
                <a:solidFill>
                  <a:srgbClr val="5783BD"/>
                </a:solidFill>
              </a:rPr>
              <a:t>100+ </a:t>
            </a:r>
            <a:r>
              <a:rPr dirty="0" err="1">
                <a:solidFill>
                  <a:srgbClr val="5783BD"/>
                </a:solidFill>
              </a:rPr>
              <a:t>Adwords</a:t>
            </a:r>
            <a:r>
              <a:rPr dirty="0">
                <a:solidFill>
                  <a:srgbClr val="5783BD"/>
                </a:solidFill>
              </a:rPr>
              <a:t> </a:t>
            </a:r>
            <a:r>
              <a:rPr dirty="0"/>
              <a:t>Account , more than </a:t>
            </a:r>
            <a:r>
              <a:rPr dirty="0">
                <a:solidFill>
                  <a:srgbClr val="5EBA96"/>
                </a:solidFill>
              </a:rPr>
              <a:t>300 Campaign</a:t>
            </a:r>
            <a:r>
              <a:rPr dirty="0"/>
              <a:t> </a:t>
            </a:r>
            <a:r>
              <a:rPr dirty="0">
                <a:solidFill>
                  <a:srgbClr val="E74566"/>
                </a:solidFill>
              </a:rPr>
              <a:t>over THB </a:t>
            </a:r>
            <a:r>
              <a:rPr lang="en-US" dirty="0">
                <a:solidFill>
                  <a:srgbClr val="E74566"/>
                </a:solidFill>
              </a:rPr>
              <a:t>3</a:t>
            </a:r>
            <a:r>
              <a:rPr dirty="0">
                <a:solidFill>
                  <a:srgbClr val="E74566"/>
                </a:solidFill>
              </a:rPr>
              <a:t>0 Million </a:t>
            </a:r>
            <a:r>
              <a:rPr dirty="0"/>
              <a:t>of ad spends”</a:t>
            </a:r>
            <a:endParaRPr sz="1200"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algn="r" defTabSz="457200">
              <a:lnSpc>
                <a:spcPct val="90000"/>
              </a:lnSpc>
              <a:spcBef>
                <a:spcPts val="800"/>
              </a:spcBef>
              <a:defRPr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 sz="1200" dirty="0">
              <a:solidFill>
                <a:srgbClr val="EDCD61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algn="r" defTabSz="457200">
              <a:lnSpc>
                <a:spcPct val="90000"/>
              </a:lnSpc>
              <a:spcBef>
                <a:spcPts val="500"/>
              </a:spcBef>
              <a:defRPr sz="2400">
                <a:latin typeface="Sinkin Sans 600 SemiBold"/>
                <a:ea typeface="Sinkin Sans 600 SemiBold"/>
                <a:cs typeface="Sinkin Sans 600 SemiBold"/>
                <a:sym typeface="Sinkin Sans 600 SemiBold"/>
              </a:defRPr>
            </a:pPr>
            <a:r>
              <a:rPr dirty="0"/>
              <a:t>— </a:t>
            </a:r>
            <a:r>
              <a:rPr lang="en-US" dirty="0"/>
              <a:t>Charkorn Tayapiwatana</a:t>
            </a:r>
            <a:r>
              <a:rPr dirty="0"/>
              <a:t> </a:t>
            </a:r>
            <a:endParaRPr sz="1200" b="1"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algn="r" defTabSz="457200">
              <a:lnSpc>
                <a:spcPct val="90000"/>
              </a:lnSpc>
              <a:spcBef>
                <a:spcPts val="500"/>
              </a:spcBef>
              <a:defRPr sz="2400">
                <a:latin typeface="Sinkin Sans 600 SemiBold"/>
                <a:ea typeface="Sinkin Sans 600 SemiBold"/>
                <a:cs typeface="Sinkin Sans 600 SemiBold"/>
                <a:sym typeface="Sinkin Sans 600 SemiBold"/>
              </a:defRPr>
            </a:pPr>
            <a:r>
              <a:rPr lang="en-US" dirty="0"/>
              <a:t>Executive Director</a:t>
            </a:r>
            <a:endParaRPr dirty="0"/>
          </a:p>
        </p:txBody>
      </p:sp>
      <p:sp>
        <p:nvSpPr>
          <p:cNvPr id="57" name="Line"/>
          <p:cNvSpPr/>
          <p:nvPr/>
        </p:nvSpPr>
        <p:spPr>
          <a:xfrm flipH="1">
            <a:off x="9486899" y="3505200"/>
            <a:ext cx="1" cy="6781800"/>
          </a:xfrm>
          <a:prstGeom prst="line">
            <a:avLst/>
          </a:prstGeom>
          <a:ln w="6350">
            <a:solidFill>
              <a:srgbClr val="737572"/>
            </a:solidFill>
            <a:miter lim="400000"/>
          </a:ln>
        </p:spPr>
        <p:txBody>
          <a:bodyPr lIns="0" tIns="0" rIns="0" bIns="0"/>
          <a:lstStyle/>
          <a:p>
            <a:pPr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" name="WELCOME MESSAGE"/>
          <p:cNvSpPr txBox="1"/>
          <p:nvPr/>
        </p:nvSpPr>
        <p:spPr>
          <a:xfrm>
            <a:off x="10634661" y="3688243"/>
            <a:ext cx="7796074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800">
                <a:solidFill>
                  <a:srgbClr val="445469"/>
                </a:solidFill>
                <a:latin typeface="Sinkin Sans 600 SemiBold"/>
                <a:ea typeface="Sinkin Sans 600 SemiBold"/>
                <a:cs typeface="Sinkin Sans 600 SemiBold"/>
                <a:sym typeface="Sinkin Sans 600 SemiBold"/>
              </a:defRPr>
            </a:lvl1pPr>
          </a:lstStyle>
          <a:p>
            <a:r>
              <a:t>WELCOME MESSAGE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F2FF67-A00E-425F-A65F-07513645F3F5}"/>
              </a:ext>
            </a:extLst>
          </p:cNvPr>
          <p:cNvSpPr/>
          <p:nvPr/>
        </p:nvSpPr>
        <p:spPr>
          <a:xfrm>
            <a:off x="2065731" y="6241199"/>
            <a:ext cx="66143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400" dirty="0">
                <a:solidFill>
                  <a:schemeClr val="accent2"/>
                </a:solidFill>
              </a:rPr>
              <a:t>Results Management Group</a:t>
            </a:r>
            <a:endParaRPr lang="en-US" sz="4400"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Screen Shot 2560-05-29 at 1.10.19 AM.png" descr="Screen Shot 2560-05-29 at 1.10.1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31071" y="9924138"/>
            <a:ext cx="4223557" cy="1132755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564181" y="1039540"/>
            <a:ext cx="416220" cy="55114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grpSp>
        <p:nvGrpSpPr>
          <p:cNvPr id="65" name="Group"/>
          <p:cNvGrpSpPr/>
          <p:nvPr/>
        </p:nvGrpSpPr>
        <p:grpSpPr>
          <a:xfrm>
            <a:off x="4802866" y="7201516"/>
            <a:ext cx="3985349" cy="783772"/>
            <a:chOff x="0" y="0"/>
            <a:chExt cx="3985347" cy="783770"/>
          </a:xfrm>
        </p:grpSpPr>
        <p:sp>
          <p:nvSpPr>
            <p:cNvPr id="63" name="Shape"/>
            <p:cNvSpPr/>
            <p:nvPr/>
          </p:nvSpPr>
          <p:spPr>
            <a:xfrm rot="16200000" flipH="1">
              <a:off x="1781342" y="-1781343"/>
              <a:ext cx="422663" cy="3985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16765" y="0"/>
                    <a:pt x="21600" y="630"/>
                    <a:pt x="21600" y="1406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1406"/>
                  </a:lnTo>
                  <a:cubicBezTo>
                    <a:pt x="0" y="630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76E8B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Sinkin Sans 300 Light"/>
                  <a:ea typeface="Sinkin Sans 300 Light"/>
                  <a:cs typeface="Sinkin Sans 300 Light"/>
                  <a:sym typeface="Sinkin Sans 300 Light"/>
                </a:defRPr>
              </a:pPr>
              <a:endParaRPr/>
            </a:p>
          </p:txBody>
        </p:sp>
        <p:sp>
          <p:nvSpPr>
            <p:cNvPr id="64" name="Shape"/>
            <p:cNvSpPr/>
            <p:nvPr/>
          </p:nvSpPr>
          <p:spPr>
            <a:xfrm rot="5400000">
              <a:off x="1865665" y="194146"/>
              <a:ext cx="447491" cy="731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5" extrusionOk="0">
                  <a:moveTo>
                    <a:pt x="3545" y="21218"/>
                  </a:moveTo>
                  <a:cubicBezTo>
                    <a:pt x="20611" y="12040"/>
                    <a:pt x="20611" y="12040"/>
                    <a:pt x="20611" y="12040"/>
                  </a:cubicBezTo>
                  <a:cubicBezTo>
                    <a:pt x="21353" y="11672"/>
                    <a:pt x="21600" y="11305"/>
                    <a:pt x="21600" y="10816"/>
                  </a:cubicBezTo>
                  <a:cubicBezTo>
                    <a:pt x="21600" y="10265"/>
                    <a:pt x="21353" y="9776"/>
                    <a:pt x="20611" y="9408"/>
                  </a:cubicBezTo>
                  <a:cubicBezTo>
                    <a:pt x="3545" y="230"/>
                    <a:pt x="3545" y="230"/>
                    <a:pt x="3545" y="230"/>
                  </a:cubicBezTo>
                  <a:cubicBezTo>
                    <a:pt x="2885" y="-76"/>
                    <a:pt x="1896" y="-76"/>
                    <a:pt x="1154" y="230"/>
                  </a:cubicBezTo>
                  <a:cubicBezTo>
                    <a:pt x="412" y="414"/>
                    <a:pt x="0" y="903"/>
                    <a:pt x="0" y="1637"/>
                  </a:cubicBezTo>
                  <a:cubicBezTo>
                    <a:pt x="0" y="19749"/>
                    <a:pt x="0" y="19749"/>
                    <a:pt x="0" y="19749"/>
                  </a:cubicBezTo>
                  <a:cubicBezTo>
                    <a:pt x="0" y="20484"/>
                    <a:pt x="412" y="20973"/>
                    <a:pt x="1154" y="21340"/>
                  </a:cubicBezTo>
                  <a:cubicBezTo>
                    <a:pt x="1896" y="21524"/>
                    <a:pt x="2885" y="21524"/>
                    <a:pt x="3545" y="21218"/>
                  </a:cubicBezTo>
                </a:path>
              </a:pathLst>
            </a:custGeom>
            <a:solidFill>
              <a:srgbClr val="76E8B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Sinkin Sans 300 Light"/>
                  <a:ea typeface="Sinkin Sans 300 Light"/>
                  <a:cs typeface="Sinkin Sans 300 Light"/>
                  <a:sym typeface="Sinkin Sans 300 Light"/>
                </a:defRPr>
              </a:pPr>
              <a:endParaRPr/>
            </a:p>
          </p:txBody>
        </p:sp>
      </p:grpSp>
      <p:grpSp>
        <p:nvGrpSpPr>
          <p:cNvPr id="68" name="Group"/>
          <p:cNvGrpSpPr/>
          <p:nvPr/>
        </p:nvGrpSpPr>
        <p:grpSpPr>
          <a:xfrm>
            <a:off x="16431832" y="7187579"/>
            <a:ext cx="3687990" cy="811646"/>
            <a:chOff x="0" y="0"/>
            <a:chExt cx="3687988" cy="811645"/>
          </a:xfrm>
        </p:grpSpPr>
        <p:sp>
          <p:nvSpPr>
            <p:cNvPr id="66" name="Rectangle"/>
            <p:cNvSpPr/>
            <p:nvPr/>
          </p:nvSpPr>
          <p:spPr>
            <a:xfrm>
              <a:off x="0" y="0"/>
              <a:ext cx="3687989" cy="422665"/>
            </a:xfrm>
            <a:prstGeom prst="rect">
              <a:avLst/>
            </a:prstGeom>
            <a:solidFill>
              <a:srgbClr val="6DA4E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Sinkin Sans 300 Light"/>
                  <a:ea typeface="Sinkin Sans 300 Light"/>
                  <a:cs typeface="Sinkin Sans 300 Light"/>
                  <a:sym typeface="Sinkin Sans 300 Light"/>
                </a:defRPr>
              </a:pPr>
              <a:endParaRPr/>
            </a:p>
          </p:txBody>
        </p:sp>
        <p:sp>
          <p:nvSpPr>
            <p:cNvPr id="67" name="Shape"/>
            <p:cNvSpPr/>
            <p:nvPr/>
          </p:nvSpPr>
          <p:spPr>
            <a:xfrm rot="5400000">
              <a:off x="1676177" y="249320"/>
              <a:ext cx="447491" cy="677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5" extrusionOk="0">
                  <a:moveTo>
                    <a:pt x="3545" y="21218"/>
                  </a:moveTo>
                  <a:cubicBezTo>
                    <a:pt x="20611" y="12040"/>
                    <a:pt x="20611" y="12040"/>
                    <a:pt x="20611" y="12040"/>
                  </a:cubicBezTo>
                  <a:cubicBezTo>
                    <a:pt x="21353" y="11672"/>
                    <a:pt x="21600" y="11305"/>
                    <a:pt x="21600" y="10816"/>
                  </a:cubicBezTo>
                  <a:cubicBezTo>
                    <a:pt x="21600" y="10265"/>
                    <a:pt x="21353" y="9776"/>
                    <a:pt x="20611" y="9408"/>
                  </a:cubicBezTo>
                  <a:cubicBezTo>
                    <a:pt x="3545" y="230"/>
                    <a:pt x="3545" y="230"/>
                    <a:pt x="3545" y="230"/>
                  </a:cubicBezTo>
                  <a:cubicBezTo>
                    <a:pt x="2885" y="-76"/>
                    <a:pt x="1896" y="-76"/>
                    <a:pt x="1154" y="230"/>
                  </a:cubicBezTo>
                  <a:cubicBezTo>
                    <a:pt x="412" y="414"/>
                    <a:pt x="0" y="903"/>
                    <a:pt x="0" y="1637"/>
                  </a:cubicBezTo>
                  <a:cubicBezTo>
                    <a:pt x="0" y="19749"/>
                    <a:pt x="0" y="19749"/>
                    <a:pt x="0" y="19749"/>
                  </a:cubicBezTo>
                  <a:cubicBezTo>
                    <a:pt x="0" y="20484"/>
                    <a:pt x="412" y="20973"/>
                    <a:pt x="1154" y="21340"/>
                  </a:cubicBezTo>
                  <a:cubicBezTo>
                    <a:pt x="1896" y="21524"/>
                    <a:pt x="2885" y="21524"/>
                    <a:pt x="3545" y="21218"/>
                  </a:cubicBezTo>
                </a:path>
              </a:pathLst>
            </a:custGeom>
            <a:solidFill>
              <a:srgbClr val="6DA4E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Sinkin Sans 300 Light"/>
                  <a:ea typeface="Sinkin Sans 300 Light"/>
                  <a:cs typeface="Sinkin Sans 300 Light"/>
                  <a:sym typeface="Sinkin Sans 300 Light"/>
                </a:defRPr>
              </a:pPr>
              <a:endParaRPr/>
            </a:p>
          </p:txBody>
        </p:sp>
      </p:grpSp>
      <p:grpSp>
        <p:nvGrpSpPr>
          <p:cNvPr id="71" name="Group"/>
          <p:cNvGrpSpPr/>
          <p:nvPr/>
        </p:nvGrpSpPr>
        <p:grpSpPr>
          <a:xfrm>
            <a:off x="10798855" y="6847626"/>
            <a:ext cx="3687990" cy="790298"/>
            <a:chOff x="0" y="0"/>
            <a:chExt cx="3687988" cy="790296"/>
          </a:xfrm>
        </p:grpSpPr>
        <p:sp>
          <p:nvSpPr>
            <p:cNvPr id="69" name="Rectangle"/>
            <p:cNvSpPr/>
            <p:nvPr/>
          </p:nvSpPr>
          <p:spPr>
            <a:xfrm>
              <a:off x="0" y="367631"/>
              <a:ext cx="3687989" cy="422666"/>
            </a:xfrm>
            <a:prstGeom prst="rect">
              <a:avLst/>
            </a:prstGeom>
            <a:solidFill>
              <a:srgbClr val="A8E07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Sinkin Sans 300 Light"/>
                  <a:ea typeface="Sinkin Sans 300 Light"/>
                  <a:cs typeface="Sinkin Sans 300 Light"/>
                  <a:sym typeface="Sinkin Sans 300 Light"/>
                </a:defRPr>
              </a:pPr>
              <a:endParaRPr/>
            </a:p>
          </p:txBody>
        </p:sp>
        <p:sp>
          <p:nvSpPr>
            <p:cNvPr id="70" name="Shape"/>
            <p:cNvSpPr/>
            <p:nvPr/>
          </p:nvSpPr>
          <p:spPr>
            <a:xfrm rot="16200000">
              <a:off x="1589544" y="-114835"/>
              <a:ext cx="447492" cy="677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5" extrusionOk="0">
                  <a:moveTo>
                    <a:pt x="3545" y="21218"/>
                  </a:moveTo>
                  <a:cubicBezTo>
                    <a:pt x="20611" y="12040"/>
                    <a:pt x="20611" y="12040"/>
                    <a:pt x="20611" y="12040"/>
                  </a:cubicBezTo>
                  <a:cubicBezTo>
                    <a:pt x="21353" y="11672"/>
                    <a:pt x="21600" y="11305"/>
                    <a:pt x="21600" y="10816"/>
                  </a:cubicBezTo>
                  <a:cubicBezTo>
                    <a:pt x="21600" y="10265"/>
                    <a:pt x="21353" y="9776"/>
                    <a:pt x="20611" y="9408"/>
                  </a:cubicBezTo>
                  <a:cubicBezTo>
                    <a:pt x="3545" y="230"/>
                    <a:pt x="3545" y="230"/>
                    <a:pt x="3545" y="230"/>
                  </a:cubicBezTo>
                  <a:cubicBezTo>
                    <a:pt x="2885" y="-76"/>
                    <a:pt x="1896" y="-76"/>
                    <a:pt x="1154" y="230"/>
                  </a:cubicBezTo>
                  <a:cubicBezTo>
                    <a:pt x="412" y="414"/>
                    <a:pt x="0" y="903"/>
                    <a:pt x="0" y="1637"/>
                  </a:cubicBezTo>
                  <a:cubicBezTo>
                    <a:pt x="0" y="19749"/>
                    <a:pt x="0" y="19749"/>
                    <a:pt x="0" y="19749"/>
                  </a:cubicBezTo>
                  <a:cubicBezTo>
                    <a:pt x="0" y="20484"/>
                    <a:pt x="412" y="20973"/>
                    <a:pt x="1154" y="21340"/>
                  </a:cubicBezTo>
                  <a:cubicBezTo>
                    <a:pt x="1896" y="21524"/>
                    <a:pt x="2885" y="21524"/>
                    <a:pt x="3545" y="21218"/>
                  </a:cubicBezTo>
                </a:path>
              </a:pathLst>
            </a:custGeom>
            <a:solidFill>
              <a:srgbClr val="A8E07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Sinkin Sans 300 Light"/>
                  <a:ea typeface="Sinkin Sans 300 Light"/>
                  <a:cs typeface="Sinkin Sans 300 Light"/>
                  <a:sym typeface="Sinkin Sans 300 Light"/>
                </a:defRPr>
              </a:pPr>
              <a:endParaRPr/>
            </a:p>
          </p:txBody>
        </p:sp>
      </p:grpSp>
      <p:sp>
        <p:nvSpPr>
          <p:cNvPr id="72" name="Oval"/>
          <p:cNvSpPr/>
          <p:nvPr/>
        </p:nvSpPr>
        <p:spPr>
          <a:xfrm>
            <a:off x="5761821" y="3650812"/>
            <a:ext cx="2067439" cy="2104305"/>
          </a:xfrm>
          <a:prstGeom prst="ellipse">
            <a:avLst/>
          </a:prstGeom>
          <a:solidFill>
            <a:srgbClr val="76E8BC"/>
          </a:solidFill>
          <a:ln w="12700">
            <a:solidFill>
              <a:srgbClr val="76E8BC"/>
            </a:solidFill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73" name="Oval"/>
          <p:cNvSpPr/>
          <p:nvPr/>
        </p:nvSpPr>
        <p:spPr>
          <a:xfrm>
            <a:off x="11608327" y="7915707"/>
            <a:ext cx="2067439" cy="2104305"/>
          </a:xfrm>
          <a:prstGeom prst="ellipse">
            <a:avLst/>
          </a:prstGeom>
          <a:solidFill>
            <a:srgbClr val="A8E071"/>
          </a:solidFill>
          <a:ln w="12700">
            <a:solidFill>
              <a:srgbClr val="A8E071"/>
            </a:solidFill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74" name="2015 BEGINNING,…"/>
          <p:cNvSpPr txBox="1"/>
          <p:nvPr/>
        </p:nvSpPr>
        <p:spPr>
          <a:xfrm>
            <a:off x="5163592" y="9145314"/>
            <a:ext cx="3687990" cy="323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/>
          <a:p>
            <a:pPr algn="ctr">
              <a:lnSpc>
                <a:spcPts val="4000"/>
              </a:lnSpc>
              <a:defRPr sz="3200"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r>
              <a:rPr dirty="0"/>
              <a:t>20</a:t>
            </a:r>
            <a:r>
              <a:rPr lang="en-US" dirty="0"/>
              <a:t>01</a:t>
            </a:r>
            <a:br>
              <a:rPr dirty="0"/>
            </a:br>
            <a:r>
              <a:rPr dirty="0"/>
              <a:t>BEGINNING,</a:t>
            </a:r>
          </a:p>
          <a:p>
            <a:pPr algn="ctr">
              <a:lnSpc>
                <a:spcPts val="4000"/>
              </a:lnSpc>
              <a:defRPr sz="2000"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r>
              <a:rPr lang="en-US" dirty="0"/>
              <a:t>RMG</a:t>
            </a:r>
            <a:r>
              <a:rPr dirty="0"/>
              <a:t> was founded in 20</a:t>
            </a:r>
            <a:r>
              <a:rPr lang="en-US" dirty="0"/>
              <a:t>01</a:t>
            </a:r>
            <a:r>
              <a:rPr dirty="0"/>
              <a:t> as an digital media agency that support the large agency in Thailand</a:t>
            </a:r>
          </a:p>
        </p:txBody>
      </p:sp>
      <p:sp>
        <p:nvSpPr>
          <p:cNvPr id="75" name="Line"/>
          <p:cNvSpPr/>
          <p:nvPr/>
        </p:nvSpPr>
        <p:spPr>
          <a:xfrm flipV="1">
            <a:off x="6795537" y="5944628"/>
            <a:ext cx="1" cy="858862"/>
          </a:xfrm>
          <a:prstGeom prst="line">
            <a:avLst/>
          </a:prstGeom>
          <a:ln>
            <a:solidFill>
              <a:srgbClr val="BFBFBF"/>
            </a:solidFill>
            <a:miter lim="400000"/>
          </a:ln>
        </p:spPr>
        <p:txBody>
          <a:bodyPr lIns="0" tIns="0" rIns="0" bIns="0"/>
          <a:lstStyle/>
          <a:p>
            <a:pPr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6" name="Line"/>
          <p:cNvSpPr/>
          <p:nvPr/>
        </p:nvSpPr>
        <p:spPr>
          <a:xfrm flipV="1">
            <a:off x="18281866" y="8180939"/>
            <a:ext cx="1" cy="858862"/>
          </a:xfrm>
          <a:prstGeom prst="line">
            <a:avLst/>
          </a:prstGeom>
          <a:ln>
            <a:solidFill>
              <a:srgbClr val="BFBFBF"/>
            </a:solidFill>
            <a:miter lim="400000"/>
          </a:ln>
        </p:spPr>
        <p:txBody>
          <a:bodyPr lIns="0" tIns="0" rIns="0" bIns="0"/>
          <a:lstStyle/>
          <a:p>
            <a:pPr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7" name="Oval"/>
          <p:cNvSpPr/>
          <p:nvPr/>
        </p:nvSpPr>
        <p:spPr>
          <a:xfrm>
            <a:off x="17248147" y="3966573"/>
            <a:ext cx="2067439" cy="2104305"/>
          </a:xfrm>
          <a:prstGeom prst="ellipse">
            <a:avLst/>
          </a:prstGeom>
          <a:solidFill>
            <a:srgbClr val="6DA4EC"/>
          </a:solidFill>
          <a:ln w="12700">
            <a:solidFill>
              <a:srgbClr val="6DA4EC"/>
            </a:solidFill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78" name="Line"/>
          <p:cNvSpPr/>
          <p:nvPr/>
        </p:nvSpPr>
        <p:spPr>
          <a:xfrm flipV="1">
            <a:off x="18281863" y="6260389"/>
            <a:ext cx="1" cy="858862"/>
          </a:xfrm>
          <a:prstGeom prst="line">
            <a:avLst/>
          </a:prstGeom>
          <a:ln>
            <a:solidFill>
              <a:srgbClr val="BFBFBF"/>
            </a:solidFill>
            <a:miter lim="400000"/>
          </a:ln>
        </p:spPr>
        <p:txBody>
          <a:bodyPr lIns="0" tIns="0" rIns="0" bIns="0"/>
          <a:lstStyle/>
          <a:p>
            <a:pPr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9" name="2017  We opened ADSTIVATE brand as Online marketing consultant  for direct client or Small Business"/>
          <p:cNvSpPr txBox="1"/>
          <p:nvPr/>
        </p:nvSpPr>
        <p:spPr>
          <a:xfrm>
            <a:off x="16649918" y="9221514"/>
            <a:ext cx="3844724" cy="374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/>
          <a:p>
            <a:pPr algn="ctr">
              <a:lnSpc>
                <a:spcPts val="4000"/>
              </a:lnSpc>
              <a:defRPr sz="3200"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r>
              <a:t>2017</a:t>
            </a:r>
            <a:br/>
            <a:br/>
            <a:r>
              <a:rPr sz="2000"/>
              <a:t>We opened ADSTIVATE brand as Online marketing consultant  for direct client or Small Business</a:t>
            </a:r>
          </a:p>
        </p:txBody>
      </p:sp>
      <p:sp>
        <p:nvSpPr>
          <p:cNvPr id="80" name="2016…"/>
          <p:cNvSpPr txBox="1"/>
          <p:nvPr/>
        </p:nvSpPr>
        <p:spPr>
          <a:xfrm>
            <a:off x="11010099" y="2829735"/>
            <a:ext cx="3263897" cy="374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/>
          <a:p>
            <a:pPr algn="ctr">
              <a:lnSpc>
                <a:spcPts val="4000"/>
              </a:lnSpc>
              <a:defRPr sz="3200"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r>
              <a:t>2016</a:t>
            </a:r>
          </a:p>
          <a:p>
            <a:pPr algn="ctr">
              <a:lnSpc>
                <a:spcPts val="4000"/>
              </a:lnSpc>
              <a:defRPr sz="3200"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r>
              <a:t>JOINT VENTURE</a:t>
            </a:r>
            <a:endParaRPr sz="1300"/>
          </a:p>
          <a:p>
            <a:pPr algn="ctr">
              <a:lnSpc>
                <a:spcPts val="4000"/>
              </a:lnSpc>
              <a:defRPr sz="2000"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r>
              <a:t>We are joint venture with BRILLIANT CONNECT as digital media partner</a:t>
            </a:r>
          </a:p>
        </p:txBody>
      </p:sp>
      <p:sp>
        <p:nvSpPr>
          <p:cNvPr id="81" name="OUR COMPANY’S TIMELINE"/>
          <p:cNvSpPr txBox="1"/>
          <p:nvPr/>
        </p:nvSpPr>
        <p:spPr>
          <a:xfrm>
            <a:off x="7262438" y="1156919"/>
            <a:ext cx="10013799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800">
                <a:solidFill>
                  <a:srgbClr val="445469"/>
                </a:solidFill>
                <a:latin typeface="Sinkin Sans 600 SemiBold"/>
                <a:ea typeface="Sinkin Sans 600 SemiBold"/>
                <a:cs typeface="Sinkin Sans 600 SemiBold"/>
                <a:sym typeface="Sinkin Sans 600 SemiBold"/>
              </a:defRPr>
            </a:lvl1pPr>
          </a:lstStyle>
          <a:p>
            <a:r>
              <a:t>OUR COMPANY’S TIMELINE</a:t>
            </a:r>
          </a:p>
        </p:txBody>
      </p:sp>
      <p:sp>
        <p:nvSpPr>
          <p:cNvPr id="82" name="Shape"/>
          <p:cNvSpPr/>
          <p:nvPr/>
        </p:nvSpPr>
        <p:spPr>
          <a:xfrm>
            <a:off x="12287157" y="8593472"/>
            <a:ext cx="708174" cy="730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092" y="15790"/>
                </a:moveTo>
                <a:cubicBezTo>
                  <a:pt x="12092" y="14150"/>
                  <a:pt x="13409" y="13260"/>
                  <a:pt x="15603" y="12042"/>
                </a:cubicBezTo>
                <a:cubicBezTo>
                  <a:pt x="18187" y="10355"/>
                  <a:pt x="21600" y="8293"/>
                  <a:pt x="21600" y="3327"/>
                </a:cubicBezTo>
                <a:cubicBezTo>
                  <a:pt x="21600" y="2905"/>
                  <a:pt x="21161" y="2483"/>
                  <a:pt x="20771" y="2483"/>
                </a:cubicBezTo>
                <a:cubicBezTo>
                  <a:pt x="16870" y="2483"/>
                  <a:pt x="16870" y="2483"/>
                  <a:pt x="16870" y="2483"/>
                </a:cubicBezTo>
                <a:cubicBezTo>
                  <a:pt x="15993" y="1265"/>
                  <a:pt x="14286" y="0"/>
                  <a:pt x="10824" y="0"/>
                </a:cubicBezTo>
                <a:cubicBezTo>
                  <a:pt x="7363" y="0"/>
                  <a:pt x="5656" y="1265"/>
                  <a:pt x="4778" y="2483"/>
                </a:cubicBezTo>
                <a:cubicBezTo>
                  <a:pt x="878" y="2483"/>
                  <a:pt x="878" y="2483"/>
                  <a:pt x="878" y="2483"/>
                </a:cubicBezTo>
                <a:cubicBezTo>
                  <a:pt x="439" y="2483"/>
                  <a:pt x="0" y="2905"/>
                  <a:pt x="0" y="3327"/>
                </a:cubicBezTo>
                <a:cubicBezTo>
                  <a:pt x="0" y="8293"/>
                  <a:pt x="3023" y="10355"/>
                  <a:pt x="6046" y="12042"/>
                </a:cubicBezTo>
                <a:cubicBezTo>
                  <a:pt x="8240" y="13260"/>
                  <a:pt x="9508" y="14150"/>
                  <a:pt x="9508" y="15790"/>
                </a:cubicBezTo>
                <a:cubicBezTo>
                  <a:pt x="9508" y="17430"/>
                  <a:pt x="9508" y="17430"/>
                  <a:pt x="9508" y="17430"/>
                </a:cubicBezTo>
                <a:cubicBezTo>
                  <a:pt x="6924" y="17852"/>
                  <a:pt x="5217" y="18695"/>
                  <a:pt x="5217" y="19492"/>
                </a:cubicBezTo>
                <a:cubicBezTo>
                  <a:pt x="5217" y="20757"/>
                  <a:pt x="7801" y="21600"/>
                  <a:pt x="10824" y="21600"/>
                </a:cubicBezTo>
                <a:cubicBezTo>
                  <a:pt x="13799" y="21600"/>
                  <a:pt x="15993" y="20757"/>
                  <a:pt x="15993" y="19492"/>
                </a:cubicBezTo>
                <a:cubicBezTo>
                  <a:pt x="15993" y="18695"/>
                  <a:pt x="14725" y="17852"/>
                  <a:pt x="12092" y="17430"/>
                </a:cubicBezTo>
                <a:lnTo>
                  <a:pt x="12092" y="15790"/>
                </a:lnTo>
                <a:close/>
                <a:moveTo>
                  <a:pt x="15603" y="9933"/>
                </a:moveTo>
                <a:cubicBezTo>
                  <a:pt x="16432" y="8715"/>
                  <a:pt x="16870" y="6653"/>
                  <a:pt x="16870" y="4170"/>
                </a:cubicBezTo>
                <a:cubicBezTo>
                  <a:pt x="19893" y="4170"/>
                  <a:pt x="19893" y="4170"/>
                  <a:pt x="19893" y="4170"/>
                </a:cubicBezTo>
                <a:cubicBezTo>
                  <a:pt x="19455" y="7075"/>
                  <a:pt x="17748" y="8715"/>
                  <a:pt x="15603" y="9933"/>
                </a:cubicBezTo>
                <a:close/>
                <a:moveTo>
                  <a:pt x="10824" y="1687"/>
                </a:moveTo>
                <a:cubicBezTo>
                  <a:pt x="14286" y="1687"/>
                  <a:pt x="15603" y="2905"/>
                  <a:pt x="15603" y="3327"/>
                </a:cubicBezTo>
                <a:cubicBezTo>
                  <a:pt x="15603" y="3748"/>
                  <a:pt x="14286" y="4967"/>
                  <a:pt x="10824" y="5388"/>
                </a:cubicBezTo>
                <a:cubicBezTo>
                  <a:pt x="7363" y="4967"/>
                  <a:pt x="6046" y="3748"/>
                  <a:pt x="6046" y="3327"/>
                </a:cubicBezTo>
                <a:cubicBezTo>
                  <a:pt x="6046" y="2905"/>
                  <a:pt x="7363" y="1687"/>
                  <a:pt x="10824" y="1687"/>
                </a:cubicBezTo>
                <a:close/>
                <a:moveTo>
                  <a:pt x="1755" y="4170"/>
                </a:moveTo>
                <a:cubicBezTo>
                  <a:pt x="4778" y="4170"/>
                  <a:pt x="4778" y="4170"/>
                  <a:pt x="4778" y="4170"/>
                </a:cubicBezTo>
                <a:cubicBezTo>
                  <a:pt x="4778" y="6653"/>
                  <a:pt x="5217" y="8715"/>
                  <a:pt x="6046" y="9933"/>
                </a:cubicBezTo>
                <a:cubicBezTo>
                  <a:pt x="3901" y="8715"/>
                  <a:pt x="1755" y="7075"/>
                  <a:pt x="1755" y="417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9500"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83" name="Shape"/>
          <p:cNvSpPr/>
          <p:nvPr/>
        </p:nvSpPr>
        <p:spPr>
          <a:xfrm>
            <a:off x="17917523" y="4766035"/>
            <a:ext cx="716608" cy="665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8" h="17053" extrusionOk="0">
                <a:moveTo>
                  <a:pt x="20740" y="3005"/>
                </a:moveTo>
                <a:cubicBezTo>
                  <a:pt x="7216" y="7674"/>
                  <a:pt x="12712" y="-4547"/>
                  <a:pt x="2103" y="1949"/>
                </a:cubicBezTo>
                <a:cubicBezTo>
                  <a:pt x="0" y="2680"/>
                  <a:pt x="0" y="2680"/>
                  <a:pt x="0" y="2680"/>
                </a:cubicBezTo>
                <a:cubicBezTo>
                  <a:pt x="4205" y="17053"/>
                  <a:pt x="4205" y="17053"/>
                  <a:pt x="4205" y="17053"/>
                </a:cubicBezTo>
                <a:cubicBezTo>
                  <a:pt x="6738" y="17053"/>
                  <a:pt x="6738" y="17053"/>
                  <a:pt x="6738" y="17053"/>
                </a:cubicBezTo>
                <a:cubicBezTo>
                  <a:pt x="4635" y="9867"/>
                  <a:pt x="4635" y="9867"/>
                  <a:pt x="4635" y="9867"/>
                </a:cubicBezTo>
                <a:cubicBezTo>
                  <a:pt x="14002" y="3370"/>
                  <a:pt x="10179" y="17053"/>
                  <a:pt x="21170" y="3370"/>
                </a:cubicBezTo>
                <a:cubicBezTo>
                  <a:pt x="21600" y="3370"/>
                  <a:pt x="21170" y="3005"/>
                  <a:pt x="20740" y="300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9500"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84" name="Shape"/>
          <p:cNvSpPr/>
          <p:nvPr/>
        </p:nvSpPr>
        <p:spPr>
          <a:xfrm>
            <a:off x="6444378" y="4425123"/>
            <a:ext cx="719501" cy="6450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6" h="21375" extrusionOk="0">
                <a:moveTo>
                  <a:pt x="20929" y="11051"/>
                </a:moveTo>
                <a:cubicBezTo>
                  <a:pt x="11350" y="675"/>
                  <a:pt x="11350" y="675"/>
                  <a:pt x="11350" y="675"/>
                </a:cubicBezTo>
                <a:cubicBezTo>
                  <a:pt x="10928" y="-225"/>
                  <a:pt x="10129" y="-225"/>
                  <a:pt x="9707" y="675"/>
                </a:cubicBezTo>
                <a:cubicBezTo>
                  <a:pt x="175" y="11051"/>
                  <a:pt x="175" y="11051"/>
                  <a:pt x="175" y="11051"/>
                </a:cubicBezTo>
                <a:cubicBezTo>
                  <a:pt x="-248" y="11475"/>
                  <a:pt x="175" y="11951"/>
                  <a:pt x="597" y="11951"/>
                </a:cubicBezTo>
                <a:cubicBezTo>
                  <a:pt x="2663" y="11951"/>
                  <a:pt x="2663" y="11951"/>
                  <a:pt x="2663" y="11951"/>
                </a:cubicBezTo>
                <a:cubicBezTo>
                  <a:pt x="2663" y="20422"/>
                  <a:pt x="2663" y="20422"/>
                  <a:pt x="2663" y="20422"/>
                </a:cubicBezTo>
                <a:cubicBezTo>
                  <a:pt x="2663" y="20899"/>
                  <a:pt x="2663" y="21375"/>
                  <a:pt x="3462" y="21375"/>
                </a:cubicBezTo>
                <a:cubicBezTo>
                  <a:pt x="8063" y="21375"/>
                  <a:pt x="8063" y="21375"/>
                  <a:pt x="8063" y="21375"/>
                </a:cubicBezTo>
                <a:cubicBezTo>
                  <a:pt x="8063" y="12904"/>
                  <a:pt x="8063" y="12904"/>
                  <a:pt x="8063" y="12904"/>
                </a:cubicBezTo>
                <a:cubicBezTo>
                  <a:pt x="13041" y="12904"/>
                  <a:pt x="13041" y="12904"/>
                  <a:pt x="13041" y="12904"/>
                </a:cubicBezTo>
                <a:cubicBezTo>
                  <a:pt x="13041" y="21375"/>
                  <a:pt x="13041" y="21375"/>
                  <a:pt x="13041" y="21375"/>
                </a:cubicBezTo>
                <a:cubicBezTo>
                  <a:pt x="17642" y="21375"/>
                  <a:pt x="17642" y="21375"/>
                  <a:pt x="17642" y="21375"/>
                </a:cubicBezTo>
                <a:cubicBezTo>
                  <a:pt x="18441" y="21375"/>
                  <a:pt x="18441" y="20899"/>
                  <a:pt x="18441" y="20422"/>
                </a:cubicBezTo>
                <a:cubicBezTo>
                  <a:pt x="18441" y="11951"/>
                  <a:pt x="18441" y="11951"/>
                  <a:pt x="18441" y="11951"/>
                </a:cubicBezTo>
                <a:cubicBezTo>
                  <a:pt x="20554" y="11951"/>
                  <a:pt x="20554" y="11951"/>
                  <a:pt x="20554" y="11951"/>
                </a:cubicBezTo>
                <a:cubicBezTo>
                  <a:pt x="20929" y="11951"/>
                  <a:pt x="21352" y="11475"/>
                  <a:pt x="20929" y="11051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9500"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86" name="VDO Production,  digital advertising, web development and design, SEO and social media management"/>
          <p:cNvSpPr txBox="1"/>
          <p:nvPr/>
        </p:nvSpPr>
        <p:spPr>
          <a:xfrm>
            <a:off x="11010099" y="10669314"/>
            <a:ext cx="3844723" cy="273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/>
          <a:p>
            <a:pPr algn="ctr">
              <a:lnSpc>
                <a:spcPts val="4000"/>
              </a:lnSpc>
              <a:defRPr sz="2000"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r>
              <a:t>VDO Production,  digital advertising, web development and design, SEO and social media management</a:t>
            </a:r>
            <a:r>
              <a:rPr sz="1200">
                <a:latin typeface="Times"/>
                <a:ea typeface="Times"/>
                <a:cs typeface="Times"/>
                <a:sym typeface="Times"/>
              </a:rPr>
              <a:t> </a:t>
            </a:r>
          </a:p>
        </p:txBody>
      </p:sp>
      <p:pic>
        <p:nvPicPr>
          <p:cNvPr id="87" name="Adstivate_Re1-04.png" descr="Adstivate_Re1-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649918" y="8382901"/>
            <a:ext cx="3453229" cy="345322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08B222-D4ED-4AC4-8D05-7029BAA4D0E7}"/>
              </a:ext>
            </a:extLst>
          </p:cNvPr>
          <p:cNvSpPr/>
          <p:nvPr/>
        </p:nvSpPr>
        <p:spPr>
          <a:xfrm>
            <a:off x="4174225" y="8498983"/>
            <a:ext cx="54361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accent2"/>
                </a:solidFill>
              </a:rPr>
              <a:t>Results Management Group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roup"/>
          <p:cNvGrpSpPr/>
          <p:nvPr/>
        </p:nvGrpSpPr>
        <p:grpSpPr>
          <a:xfrm>
            <a:off x="1528762" y="2167466"/>
            <a:ext cx="6915879" cy="10249291"/>
            <a:chOff x="0" y="0"/>
            <a:chExt cx="6915878" cy="10249289"/>
          </a:xfrm>
        </p:grpSpPr>
        <p:pic>
          <p:nvPicPr>
            <p:cNvPr id="279" name="image14.png" descr="image14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915879" cy="102492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0" name="Rectangle"/>
            <p:cNvSpPr/>
            <p:nvPr/>
          </p:nvSpPr>
          <p:spPr>
            <a:xfrm>
              <a:off x="380958" y="1001287"/>
              <a:ext cx="6168601" cy="8192746"/>
            </a:xfrm>
            <a:prstGeom prst="rect">
              <a:avLst/>
            </a:prstGeom>
            <a:solidFill>
              <a:srgbClr val="606060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</p:grpSp>
      <p:sp>
        <p:nvSpPr>
          <p:cNvPr id="282" name="Rectangle"/>
          <p:cNvSpPr/>
          <p:nvPr/>
        </p:nvSpPr>
        <p:spPr>
          <a:xfrm>
            <a:off x="1887635" y="3104978"/>
            <a:ext cx="6215805" cy="83742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DDDDDD"/>
                </a:solidFill>
              </a:defRPr>
            </a:pPr>
            <a:endParaRPr/>
          </a:p>
        </p:txBody>
      </p:sp>
      <p:pic>
        <p:nvPicPr>
          <p:cNvPr id="283" name="main_logo.jpg" descr="main_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5881" y="6695019"/>
            <a:ext cx="3716012" cy="786357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61311" y="1039540"/>
            <a:ext cx="621960" cy="55114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285" name="Circle"/>
          <p:cNvSpPr/>
          <p:nvPr/>
        </p:nvSpPr>
        <p:spPr>
          <a:xfrm>
            <a:off x="16279082" y="7375473"/>
            <a:ext cx="1387809" cy="1387629"/>
          </a:xfrm>
          <a:prstGeom prst="ellipse">
            <a:avLst/>
          </a:prstGeom>
          <a:solidFill>
            <a:srgbClr val="EDCD6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500"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286" name="Circle"/>
          <p:cNvSpPr/>
          <p:nvPr/>
        </p:nvSpPr>
        <p:spPr>
          <a:xfrm>
            <a:off x="16279082" y="5086879"/>
            <a:ext cx="1387809" cy="1387629"/>
          </a:xfrm>
          <a:prstGeom prst="ellipse">
            <a:avLst/>
          </a:prstGeom>
          <a:solidFill>
            <a:srgbClr val="6DA4E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500"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287" name="Circle"/>
          <p:cNvSpPr/>
          <p:nvPr/>
        </p:nvSpPr>
        <p:spPr>
          <a:xfrm>
            <a:off x="9131375" y="7375473"/>
            <a:ext cx="1387809" cy="1387629"/>
          </a:xfrm>
          <a:prstGeom prst="ellipse">
            <a:avLst/>
          </a:prstGeom>
          <a:solidFill>
            <a:srgbClr val="A8E07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500"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288" name="Circle"/>
          <p:cNvSpPr/>
          <p:nvPr/>
        </p:nvSpPr>
        <p:spPr>
          <a:xfrm>
            <a:off x="9131375" y="5086879"/>
            <a:ext cx="1387809" cy="1387629"/>
          </a:xfrm>
          <a:prstGeom prst="ellipse">
            <a:avLst/>
          </a:prstGeom>
          <a:solidFill>
            <a:srgbClr val="76E8B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500"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289" name="Campaign Bidding"/>
          <p:cNvSpPr txBox="1"/>
          <p:nvPr/>
        </p:nvSpPr>
        <p:spPr>
          <a:xfrm>
            <a:off x="17899809" y="5457625"/>
            <a:ext cx="506404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lnSpc>
                <a:spcPts val="3200"/>
              </a:lnSpc>
              <a:defRPr sz="3200">
                <a:latin typeface="Sinkin Sans 600 SemiBold"/>
                <a:ea typeface="Sinkin Sans 600 SemiBold"/>
                <a:cs typeface="Sinkin Sans 600 SemiBold"/>
                <a:sym typeface="Sinkin Sans 600 SemiBold"/>
              </a:defRPr>
            </a:lvl1pPr>
          </a:lstStyle>
          <a:p>
            <a:r>
              <a:t>Campaign Bidding</a:t>
            </a:r>
          </a:p>
        </p:txBody>
      </p:sp>
      <p:sp>
        <p:nvSpPr>
          <p:cNvPr id="290" name="Campaign Measurement"/>
          <p:cNvSpPr txBox="1"/>
          <p:nvPr/>
        </p:nvSpPr>
        <p:spPr>
          <a:xfrm>
            <a:off x="17906082" y="7543020"/>
            <a:ext cx="4443725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lnSpc>
                <a:spcPts val="3200"/>
              </a:lnSpc>
              <a:defRPr sz="3200">
                <a:latin typeface="Sinkin Sans 600 SemiBold"/>
                <a:ea typeface="Sinkin Sans 600 SemiBold"/>
                <a:cs typeface="Sinkin Sans 600 SemiBold"/>
                <a:sym typeface="Sinkin Sans 600 SemiBold"/>
              </a:defRPr>
            </a:lvl1pPr>
          </a:lstStyle>
          <a:p>
            <a:r>
              <a:t>Campaign Measurement</a:t>
            </a:r>
          </a:p>
        </p:txBody>
      </p:sp>
      <p:sp>
        <p:nvSpPr>
          <p:cNvPr id="291" name="Campaign Strategy"/>
          <p:cNvSpPr txBox="1"/>
          <p:nvPr/>
        </p:nvSpPr>
        <p:spPr>
          <a:xfrm>
            <a:off x="10934741" y="5439940"/>
            <a:ext cx="5329986" cy="100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lnSpc>
                <a:spcPts val="3200"/>
              </a:lnSpc>
              <a:defRPr sz="3200">
                <a:latin typeface="Sinkin Sans 600 SemiBold"/>
                <a:ea typeface="Sinkin Sans 600 SemiBold"/>
                <a:cs typeface="Sinkin Sans 600 SemiBold"/>
                <a:sym typeface="Sinkin Sans 600 SemiBold"/>
              </a:defRPr>
            </a:lvl1pPr>
          </a:lstStyle>
          <a:p>
            <a:r>
              <a:t>Campaign Strategy</a:t>
            </a:r>
            <a:endParaRPr sz="1300"/>
          </a:p>
        </p:txBody>
      </p:sp>
      <p:sp>
        <p:nvSpPr>
          <p:cNvPr id="292" name="Planning Media"/>
          <p:cNvSpPr txBox="1"/>
          <p:nvPr/>
        </p:nvSpPr>
        <p:spPr>
          <a:xfrm>
            <a:off x="10953499" y="7729490"/>
            <a:ext cx="4443725" cy="100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lnSpc>
                <a:spcPts val="3200"/>
              </a:lnSpc>
              <a:defRPr sz="3200">
                <a:latin typeface="Sinkin Sans 600 SemiBold"/>
                <a:ea typeface="Sinkin Sans 600 SemiBold"/>
                <a:cs typeface="Sinkin Sans 600 SemiBold"/>
                <a:sym typeface="Sinkin Sans 600 SemiBold"/>
              </a:defRPr>
            </a:lvl1pPr>
          </a:lstStyle>
          <a:p>
            <a:r>
              <a:t>Planning Media</a:t>
            </a:r>
            <a:endParaRPr sz="1300"/>
          </a:p>
        </p:txBody>
      </p:sp>
      <p:sp>
        <p:nvSpPr>
          <p:cNvPr id="293" name="AGENCY CONSULTANT"/>
          <p:cNvSpPr txBox="1"/>
          <p:nvPr/>
        </p:nvSpPr>
        <p:spPr>
          <a:xfrm>
            <a:off x="10934741" y="2363158"/>
            <a:ext cx="8484921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800">
                <a:solidFill>
                  <a:srgbClr val="445469"/>
                </a:solidFill>
                <a:latin typeface="Sinkin Sans 600 SemiBold"/>
                <a:ea typeface="Sinkin Sans 600 SemiBold"/>
                <a:cs typeface="Sinkin Sans 600 SemiBold"/>
                <a:sym typeface="Sinkin Sans 600 SemiBold"/>
              </a:defRPr>
            </a:lvl1pPr>
          </a:lstStyle>
          <a:p>
            <a:r>
              <a:rPr dirty="0"/>
              <a:t>AGENCY CONSULTANT</a:t>
            </a:r>
          </a:p>
        </p:txBody>
      </p:sp>
      <p:pic>
        <p:nvPicPr>
          <p:cNvPr id="294" name="logo.png" descr="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2351" y="3264594"/>
            <a:ext cx="5666323" cy="1236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pkczjbjhthrmpici.jpg" descr="pkczjbjhthrmpici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11067" y="4111274"/>
            <a:ext cx="4443725" cy="1672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delphys-hakuhodo-thailand-co-ltd-15075-c-1.png" descr="delphys-hakuhodo-thailand-co-ltd-15075-c-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18797" y="4551331"/>
            <a:ext cx="4443725" cy="2499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12191234_935844589818414_6594183571050580541_o.jpg" descr="12191234_935844589818414_6594183571050580541_o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01990" y="4491292"/>
            <a:ext cx="1991123" cy="1991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Screen Shot 2560-05-29 at 1.10.19 AM.png" descr="Screen Shot 2560-05-29 at 1.10.19 AM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206916" y="8523085"/>
            <a:ext cx="4713441" cy="1264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Screen Shot 2560-09-13 at 2.37.13 AM.png" descr="Screen Shot 2560-09-13 at 2.37.13 AM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746581" y="9452429"/>
            <a:ext cx="2986910" cy="930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Screen Shot 2560-09-13 at 2.30.34 AM.png" descr="Screen Shot 2560-09-13 at 2.30.34 AM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068374" y="7566951"/>
            <a:ext cx="3988164" cy="1162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Screen Shot 2560-09-13 at 2.37.59 AM.png" descr="Screen Shot 2560-09-13 at 2.37.59 AM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266358" y="9571359"/>
            <a:ext cx="1587501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Shape"/>
          <p:cNvSpPr/>
          <p:nvPr/>
        </p:nvSpPr>
        <p:spPr>
          <a:xfrm>
            <a:off x="16693658" y="5501365"/>
            <a:ext cx="558656" cy="558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949" y="13580"/>
                </a:moveTo>
                <a:cubicBezTo>
                  <a:pt x="11701" y="13784"/>
                  <a:pt x="11474" y="13901"/>
                  <a:pt x="11085" y="13931"/>
                </a:cubicBezTo>
                <a:lnTo>
                  <a:pt x="11085" y="11339"/>
                </a:lnTo>
                <a:cubicBezTo>
                  <a:pt x="11251" y="11383"/>
                  <a:pt x="11321" y="11435"/>
                  <a:pt x="11479" y="11494"/>
                </a:cubicBezTo>
                <a:cubicBezTo>
                  <a:pt x="11638" y="11554"/>
                  <a:pt x="11780" y="11632"/>
                  <a:pt x="11906" y="11728"/>
                </a:cubicBezTo>
                <a:cubicBezTo>
                  <a:pt x="12032" y="11824"/>
                  <a:pt x="12133" y="11943"/>
                  <a:pt x="12208" y="12084"/>
                </a:cubicBezTo>
                <a:cubicBezTo>
                  <a:pt x="12284" y="12225"/>
                  <a:pt x="12322" y="12399"/>
                  <a:pt x="12322" y="12607"/>
                </a:cubicBezTo>
                <a:cubicBezTo>
                  <a:pt x="12322" y="13052"/>
                  <a:pt x="12198" y="13376"/>
                  <a:pt x="11949" y="13580"/>
                </a:cubicBezTo>
                <a:moveTo>
                  <a:pt x="10437" y="9837"/>
                </a:moveTo>
                <a:cubicBezTo>
                  <a:pt x="10286" y="9800"/>
                  <a:pt x="10228" y="9753"/>
                  <a:pt x="10081" y="9698"/>
                </a:cubicBezTo>
                <a:cubicBezTo>
                  <a:pt x="9933" y="9642"/>
                  <a:pt x="9803" y="9570"/>
                  <a:pt x="9692" y="9481"/>
                </a:cubicBezTo>
                <a:cubicBezTo>
                  <a:pt x="9581" y="9392"/>
                  <a:pt x="9489" y="9285"/>
                  <a:pt x="9417" y="9159"/>
                </a:cubicBezTo>
                <a:cubicBezTo>
                  <a:pt x="9345" y="9032"/>
                  <a:pt x="9309" y="8880"/>
                  <a:pt x="9309" y="8702"/>
                </a:cubicBezTo>
                <a:cubicBezTo>
                  <a:pt x="9309" y="8309"/>
                  <a:pt x="9415" y="8030"/>
                  <a:pt x="9627" y="7862"/>
                </a:cubicBezTo>
                <a:cubicBezTo>
                  <a:pt x="9839" y="7696"/>
                  <a:pt x="10048" y="7612"/>
                  <a:pt x="10437" y="7612"/>
                </a:cubicBezTo>
                <a:cubicBezTo>
                  <a:pt x="10437" y="7612"/>
                  <a:pt x="10437" y="9837"/>
                  <a:pt x="10437" y="9837"/>
                </a:cubicBezTo>
                <a:close/>
                <a:moveTo>
                  <a:pt x="12765" y="10727"/>
                </a:moveTo>
                <a:cubicBezTo>
                  <a:pt x="12527" y="10542"/>
                  <a:pt x="12253" y="10390"/>
                  <a:pt x="11944" y="10271"/>
                </a:cubicBezTo>
                <a:cubicBezTo>
                  <a:pt x="11634" y="10153"/>
                  <a:pt x="11410" y="10049"/>
                  <a:pt x="11085" y="9959"/>
                </a:cubicBezTo>
                <a:lnTo>
                  <a:pt x="11085" y="7612"/>
                </a:lnTo>
                <a:cubicBezTo>
                  <a:pt x="11474" y="7612"/>
                  <a:pt x="11665" y="7713"/>
                  <a:pt x="11841" y="7913"/>
                </a:cubicBezTo>
                <a:cubicBezTo>
                  <a:pt x="12017" y="8113"/>
                  <a:pt x="12113" y="8402"/>
                  <a:pt x="12127" y="8781"/>
                </a:cubicBezTo>
                <a:lnTo>
                  <a:pt x="13359" y="8781"/>
                </a:lnTo>
                <a:cubicBezTo>
                  <a:pt x="13359" y="8417"/>
                  <a:pt x="13295" y="8098"/>
                  <a:pt x="13170" y="7824"/>
                </a:cubicBezTo>
                <a:cubicBezTo>
                  <a:pt x="13043" y="7550"/>
                  <a:pt x="12875" y="7323"/>
                  <a:pt x="12662" y="7145"/>
                </a:cubicBezTo>
                <a:cubicBezTo>
                  <a:pt x="12449" y="6967"/>
                  <a:pt x="12200" y="6833"/>
                  <a:pt x="11911" y="6744"/>
                </a:cubicBezTo>
                <a:cubicBezTo>
                  <a:pt x="11623" y="6656"/>
                  <a:pt x="11410" y="6611"/>
                  <a:pt x="11085" y="6611"/>
                </a:cubicBezTo>
                <a:lnTo>
                  <a:pt x="11085" y="5881"/>
                </a:lnTo>
                <a:lnTo>
                  <a:pt x="10437" y="5881"/>
                </a:lnTo>
                <a:lnTo>
                  <a:pt x="10437" y="6611"/>
                </a:lnTo>
                <a:cubicBezTo>
                  <a:pt x="10113" y="6611"/>
                  <a:pt x="9895" y="6659"/>
                  <a:pt x="9600" y="6756"/>
                </a:cubicBezTo>
                <a:cubicBezTo>
                  <a:pt x="9305" y="6852"/>
                  <a:pt x="9044" y="6991"/>
                  <a:pt x="8817" y="7173"/>
                </a:cubicBezTo>
                <a:cubicBezTo>
                  <a:pt x="8590" y="7355"/>
                  <a:pt x="8410" y="7581"/>
                  <a:pt x="8277" y="7852"/>
                </a:cubicBezTo>
                <a:cubicBezTo>
                  <a:pt x="8144" y="8122"/>
                  <a:pt x="8077" y="8436"/>
                  <a:pt x="8077" y="8791"/>
                </a:cubicBezTo>
                <a:cubicBezTo>
                  <a:pt x="8077" y="9199"/>
                  <a:pt x="8150" y="9541"/>
                  <a:pt x="8293" y="9815"/>
                </a:cubicBezTo>
                <a:cubicBezTo>
                  <a:pt x="8438" y="10089"/>
                  <a:pt x="8626" y="10317"/>
                  <a:pt x="8860" y="10499"/>
                </a:cubicBezTo>
                <a:cubicBezTo>
                  <a:pt x="9094" y="10681"/>
                  <a:pt x="9357" y="10829"/>
                  <a:pt x="9649" y="10944"/>
                </a:cubicBezTo>
                <a:cubicBezTo>
                  <a:pt x="9940" y="11059"/>
                  <a:pt x="10142" y="11157"/>
                  <a:pt x="10437" y="11239"/>
                </a:cubicBezTo>
                <a:lnTo>
                  <a:pt x="10437" y="13931"/>
                </a:lnTo>
                <a:cubicBezTo>
                  <a:pt x="9940" y="13916"/>
                  <a:pt x="9676" y="13768"/>
                  <a:pt x="9460" y="13486"/>
                </a:cubicBezTo>
                <a:cubicBezTo>
                  <a:pt x="9244" y="13204"/>
                  <a:pt x="9139" y="12818"/>
                  <a:pt x="9147" y="12329"/>
                </a:cubicBezTo>
                <a:lnTo>
                  <a:pt x="7915" y="12329"/>
                </a:lnTo>
                <a:cubicBezTo>
                  <a:pt x="7908" y="12744"/>
                  <a:pt x="7967" y="13111"/>
                  <a:pt x="8094" y="13430"/>
                </a:cubicBezTo>
                <a:cubicBezTo>
                  <a:pt x="8220" y="13749"/>
                  <a:pt x="8397" y="14018"/>
                  <a:pt x="8628" y="14236"/>
                </a:cubicBezTo>
                <a:cubicBezTo>
                  <a:pt x="8858" y="14455"/>
                  <a:pt x="9136" y="14624"/>
                  <a:pt x="9460" y="14743"/>
                </a:cubicBezTo>
                <a:cubicBezTo>
                  <a:pt x="9784" y="14861"/>
                  <a:pt x="10048" y="14924"/>
                  <a:pt x="10437" y="14932"/>
                </a:cubicBezTo>
                <a:lnTo>
                  <a:pt x="10437" y="15692"/>
                </a:lnTo>
                <a:lnTo>
                  <a:pt x="11085" y="15692"/>
                </a:lnTo>
                <a:lnTo>
                  <a:pt x="11085" y="14932"/>
                </a:lnTo>
                <a:cubicBezTo>
                  <a:pt x="11446" y="14917"/>
                  <a:pt x="11688" y="14856"/>
                  <a:pt x="11998" y="14748"/>
                </a:cubicBezTo>
                <a:cubicBezTo>
                  <a:pt x="12307" y="14641"/>
                  <a:pt x="12578" y="14485"/>
                  <a:pt x="12808" y="14281"/>
                </a:cubicBezTo>
                <a:cubicBezTo>
                  <a:pt x="13038" y="14077"/>
                  <a:pt x="13220" y="13821"/>
                  <a:pt x="13353" y="13513"/>
                </a:cubicBezTo>
                <a:cubicBezTo>
                  <a:pt x="13486" y="13206"/>
                  <a:pt x="13553" y="12844"/>
                  <a:pt x="13553" y="12429"/>
                </a:cubicBezTo>
                <a:cubicBezTo>
                  <a:pt x="13553" y="12028"/>
                  <a:pt x="13481" y="11691"/>
                  <a:pt x="13337" y="11417"/>
                </a:cubicBezTo>
                <a:cubicBezTo>
                  <a:pt x="13193" y="11142"/>
                  <a:pt x="13002" y="10912"/>
                  <a:pt x="12765" y="10727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062">
              <a:defRPr sz="2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04" name="Shape"/>
          <p:cNvSpPr/>
          <p:nvPr/>
        </p:nvSpPr>
        <p:spPr>
          <a:xfrm>
            <a:off x="16693658" y="7840746"/>
            <a:ext cx="558656" cy="457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400"/>
                </a:moveTo>
                <a:lnTo>
                  <a:pt x="18655" y="20400"/>
                </a:lnTo>
                <a:lnTo>
                  <a:pt x="18655" y="1200"/>
                </a:lnTo>
                <a:lnTo>
                  <a:pt x="20618" y="1200"/>
                </a:lnTo>
                <a:cubicBezTo>
                  <a:pt x="20618" y="1200"/>
                  <a:pt x="20618" y="20400"/>
                  <a:pt x="20618" y="20400"/>
                </a:cubicBezTo>
                <a:close/>
                <a:moveTo>
                  <a:pt x="21109" y="0"/>
                </a:moveTo>
                <a:lnTo>
                  <a:pt x="18164" y="0"/>
                </a:lnTo>
                <a:cubicBezTo>
                  <a:pt x="17893" y="0"/>
                  <a:pt x="17673" y="269"/>
                  <a:pt x="17673" y="600"/>
                </a:cubicBezTo>
                <a:lnTo>
                  <a:pt x="17673" y="21000"/>
                </a:lnTo>
                <a:cubicBezTo>
                  <a:pt x="17673" y="21332"/>
                  <a:pt x="17893" y="21600"/>
                  <a:pt x="18164" y="21600"/>
                </a:cubicBezTo>
                <a:lnTo>
                  <a:pt x="21109" y="21600"/>
                </a:lnTo>
                <a:cubicBezTo>
                  <a:pt x="21380" y="21600"/>
                  <a:pt x="21600" y="21332"/>
                  <a:pt x="21600" y="21000"/>
                </a:cubicBezTo>
                <a:lnTo>
                  <a:pt x="21600" y="600"/>
                </a:lnTo>
                <a:cubicBezTo>
                  <a:pt x="21600" y="269"/>
                  <a:pt x="21380" y="0"/>
                  <a:pt x="21109" y="0"/>
                </a:cubicBezTo>
                <a:moveTo>
                  <a:pt x="8836" y="20400"/>
                </a:moveTo>
                <a:lnTo>
                  <a:pt x="6873" y="20400"/>
                </a:lnTo>
                <a:lnTo>
                  <a:pt x="6873" y="3600"/>
                </a:lnTo>
                <a:lnTo>
                  <a:pt x="8836" y="3600"/>
                </a:lnTo>
                <a:cubicBezTo>
                  <a:pt x="8836" y="3600"/>
                  <a:pt x="8836" y="20400"/>
                  <a:pt x="8836" y="20400"/>
                </a:cubicBezTo>
                <a:close/>
                <a:moveTo>
                  <a:pt x="9327" y="2400"/>
                </a:moveTo>
                <a:lnTo>
                  <a:pt x="6382" y="2400"/>
                </a:lnTo>
                <a:cubicBezTo>
                  <a:pt x="6111" y="2400"/>
                  <a:pt x="5891" y="2669"/>
                  <a:pt x="5891" y="3000"/>
                </a:cubicBezTo>
                <a:lnTo>
                  <a:pt x="5891" y="21000"/>
                </a:lnTo>
                <a:cubicBezTo>
                  <a:pt x="5891" y="21332"/>
                  <a:pt x="6111" y="21600"/>
                  <a:pt x="6382" y="21600"/>
                </a:cubicBezTo>
                <a:lnTo>
                  <a:pt x="9327" y="21600"/>
                </a:lnTo>
                <a:cubicBezTo>
                  <a:pt x="9598" y="21600"/>
                  <a:pt x="9818" y="21332"/>
                  <a:pt x="9818" y="21000"/>
                </a:cubicBezTo>
                <a:lnTo>
                  <a:pt x="9818" y="3000"/>
                </a:lnTo>
                <a:cubicBezTo>
                  <a:pt x="9818" y="2669"/>
                  <a:pt x="9598" y="2400"/>
                  <a:pt x="9327" y="2400"/>
                </a:cubicBezTo>
                <a:moveTo>
                  <a:pt x="14727" y="20400"/>
                </a:moveTo>
                <a:lnTo>
                  <a:pt x="12764" y="20400"/>
                </a:lnTo>
                <a:lnTo>
                  <a:pt x="12764" y="10800"/>
                </a:lnTo>
                <a:lnTo>
                  <a:pt x="14727" y="10800"/>
                </a:lnTo>
                <a:cubicBezTo>
                  <a:pt x="14727" y="10800"/>
                  <a:pt x="14727" y="20400"/>
                  <a:pt x="14727" y="20400"/>
                </a:cubicBezTo>
                <a:close/>
                <a:moveTo>
                  <a:pt x="15218" y="9600"/>
                </a:moveTo>
                <a:lnTo>
                  <a:pt x="12273" y="9600"/>
                </a:lnTo>
                <a:cubicBezTo>
                  <a:pt x="12002" y="9600"/>
                  <a:pt x="11782" y="9869"/>
                  <a:pt x="11782" y="10200"/>
                </a:cubicBezTo>
                <a:lnTo>
                  <a:pt x="11782" y="21000"/>
                </a:lnTo>
                <a:cubicBezTo>
                  <a:pt x="11782" y="21332"/>
                  <a:pt x="12002" y="21600"/>
                  <a:pt x="12273" y="21600"/>
                </a:cubicBezTo>
                <a:lnTo>
                  <a:pt x="15218" y="21600"/>
                </a:lnTo>
                <a:cubicBezTo>
                  <a:pt x="15489" y="21600"/>
                  <a:pt x="15709" y="21332"/>
                  <a:pt x="15709" y="21000"/>
                </a:cubicBezTo>
                <a:lnTo>
                  <a:pt x="15709" y="10200"/>
                </a:lnTo>
                <a:cubicBezTo>
                  <a:pt x="15709" y="9869"/>
                  <a:pt x="15489" y="9600"/>
                  <a:pt x="15218" y="9600"/>
                </a:cubicBezTo>
                <a:moveTo>
                  <a:pt x="2945" y="20400"/>
                </a:moveTo>
                <a:lnTo>
                  <a:pt x="982" y="20400"/>
                </a:lnTo>
                <a:lnTo>
                  <a:pt x="982" y="14400"/>
                </a:lnTo>
                <a:lnTo>
                  <a:pt x="2945" y="14400"/>
                </a:lnTo>
                <a:cubicBezTo>
                  <a:pt x="2945" y="14400"/>
                  <a:pt x="2945" y="20400"/>
                  <a:pt x="2945" y="20400"/>
                </a:cubicBezTo>
                <a:close/>
                <a:moveTo>
                  <a:pt x="3436" y="13200"/>
                </a:moveTo>
                <a:lnTo>
                  <a:pt x="491" y="13200"/>
                </a:lnTo>
                <a:cubicBezTo>
                  <a:pt x="220" y="13200"/>
                  <a:pt x="0" y="13469"/>
                  <a:pt x="0" y="13800"/>
                </a:cubicBezTo>
                <a:lnTo>
                  <a:pt x="0" y="21000"/>
                </a:lnTo>
                <a:cubicBezTo>
                  <a:pt x="0" y="21332"/>
                  <a:pt x="220" y="21600"/>
                  <a:pt x="491" y="21600"/>
                </a:cubicBezTo>
                <a:lnTo>
                  <a:pt x="3436" y="21600"/>
                </a:lnTo>
                <a:cubicBezTo>
                  <a:pt x="3707" y="21600"/>
                  <a:pt x="3927" y="21332"/>
                  <a:pt x="3927" y="21000"/>
                </a:cubicBezTo>
                <a:lnTo>
                  <a:pt x="3927" y="13800"/>
                </a:lnTo>
                <a:cubicBezTo>
                  <a:pt x="3927" y="13469"/>
                  <a:pt x="3707" y="13200"/>
                  <a:pt x="3436" y="13200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062">
              <a:defRPr sz="2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05" name="Shape"/>
          <p:cNvSpPr/>
          <p:nvPr/>
        </p:nvSpPr>
        <p:spPr>
          <a:xfrm>
            <a:off x="9545952" y="7789959"/>
            <a:ext cx="558656" cy="558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7364"/>
                </a:moveTo>
                <a:cubicBezTo>
                  <a:pt x="20838" y="7364"/>
                  <a:pt x="20618" y="7584"/>
                  <a:pt x="20618" y="7855"/>
                </a:cubicBezTo>
                <a:lnTo>
                  <a:pt x="20618" y="18655"/>
                </a:lnTo>
                <a:cubicBezTo>
                  <a:pt x="20618" y="19739"/>
                  <a:pt x="19739" y="20618"/>
                  <a:pt x="18655" y="20618"/>
                </a:cubicBezTo>
                <a:lnTo>
                  <a:pt x="2945" y="20618"/>
                </a:lnTo>
                <a:cubicBezTo>
                  <a:pt x="1861" y="20618"/>
                  <a:pt x="982" y="19739"/>
                  <a:pt x="982" y="18655"/>
                </a:cubicBezTo>
                <a:lnTo>
                  <a:pt x="982" y="2945"/>
                </a:lnTo>
                <a:cubicBezTo>
                  <a:pt x="982" y="1861"/>
                  <a:pt x="1861" y="982"/>
                  <a:pt x="2945" y="982"/>
                </a:cubicBezTo>
                <a:lnTo>
                  <a:pt x="13745" y="982"/>
                </a:lnTo>
                <a:cubicBezTo>
                  <a:pt x="14017" y="982"/>
                  <a:pt x="14236" y="762"/>
                  <a:pt x="14236" y="491"/>
                </a:cubicBezTo>
                <a:cubicBezTo>
                  <a:pt x="14236" y="220"/>
                  <a:pt x="14017" y="0"/>
                  <a:pt x="13745" y="0"/>
                </a:cubicBezTo>
                <a:lnTo>
                  <a:pt x="2945" y="0"/>
                </a:lnTo>
                <a:cubicBezTo>
                  <a:pt x="1318" y="0"/>
                  <a:pt x="0" y="1319"/>
                  <a:pt x="0" y="2945"/>
                </a:cubicBezTo>
                <a:lnTo>
                  <a:pt x="0" y="18655"/>
                </a:lnTo>
                <a:cubicBezTo>
                  <a:pt x="0" y="20282"/>
                  <a:pt x="1318" y="21600"/>
                  <a:pt x="2945" y="21600"/>
                </a:cubicBezTo>
                <a:lnTo>
                  <a:pt x="18655" y="21600"/>
                </a:lnTo>
                <a:cubicBezTo>
                  <a:pt x="20282" y="21600"/>
                  <a:pt x="21600" y="20282"/>
                  <a:pt x="21600" y="18655"/>
                </a:cubicBezTo>
                <a:lnTo>
                  <a:pt x="21600" y="7855"/>
                </a:lnTo>
                <a:cubicBezTo>
                  <a:pt x="21600" y="7584"/>
                  <a:pt x="21380" y="7364"/>
                  <a:pt x="21109" y="7364"/>
                </a:cubicBezTo>
                <a:moveTo>
                  <a:pt x="7006" y="12764"/>
                </a:moveTo>
                <a:lnTo>
                  <a:pt x="8836" y="12764"/>
                </a:lnTo>
                <a:lnTo>
                  <a:pt x="8836" y="14594"/>
                </a:lnTo>
                <a:lnTo>
                  <a:pt x="6627" y="14973"/>
                </a:lnTo>
                <a:cubicBezTo>
                  <a:pt x="6627" y="14973"/>
                  <a:pt x="7006" y="12764"/>
                  <a:pt x="7006" y="12764"/>
                </a:cubicBezTo>
                <a:close/>
                <a:moveTo>
                  <a:pt x="16775" y="2742"/>
                </a:moveTo>
                <a:lnTo>
                  <a:pt x="18858" y="4825"/>
                </a:lnTo>
                <a:lnTo>
                  <a:pt x="9818" y="13865"/>
                </a:lnTo>
                <a:lnTo>
                  <a:pt x="9818" y="11782"/>
                </a:lnTo>
                <a:lnTo>
                  <a:pt x="7736" y="11782"/>
                </a:lnTo>
                <a:cubicBezTo>
                  <a:pt x="7736" y="11782"/>
                  <a:pt x="16775" y="2742"/>
                  <a:pt x="16775" y="2742"/>
                </a:cubicBezTo>
                <a:close/>
                <a:moveTo>
                  <a:pt x="18104" y="1414"/>
                </a:moveTo>
                <a:cubicBezTo>
                  <a:pt x="18371" y="1147"/>
                  <a:pt x="18739" y="982"/>
                  <a:pt x="19145" y="982"/>
                </a:cubicBezTo>
                <a:cubicBezTo>
                  <a:pt x="19959" y="982"/>
                  <a:pt x="20618" y="1642"/>
                  <a:pt x="20618" y="2455"/>
                </a:cubicBezTo>
                <a:cubicBezTo>
                  <a:pt x="20618" y="2861"/>
                  <a:pt x="20453" y="3230"/>
                  <a:pt x="20187" y="3496"/>
                </a:cubicBezTo>
                <a:lnTo>
                  <a:pt x="19552" y="4131"/>
                </a:lnTo>
                <a:lnTo>
                  <a:pt x="17469" y="2048"/>
                </a:lnTo>
                <a:cubicBezTo>
                  <a:pt x="17469" y="2048"/>
                  <a:pt x="18104" y="1414"/>
                  <a:pt x="18104" y="1414"/>
                </a:cubicBezTo>
                <a:close/>
                <a:moveTo>
                  <a:pt x="5400" y="16200"/>
                </a:moveTo>
                <a:lnTo>
                  <a:pt x="9590" y="15481"/>
                </a:lnTo>
                <a:lnTo>
                  <a:pt x="20881" y="4190"/>
                </a:lnTo>
                <a:cubicBezTo>
                  <a:pt x="21325" y="3746"/>
                  <a:pt x="21600" y="3133"/>
                  <a:pt x="21600" y="2455"/>
                </a:cubicBezTo>
                <a:cubicBezTo>
                  <a:pt x="21600" y="1099"/>
                  <a:pt x="20501" y="0"/>
                  <a:pt x="19145" y="0"/>
                </a:cubicBezTo>
                <a:cubicBezTo>
                  <a:pt x="18468" y="0"/>
                  <a:pt x="17854" y="275"/>
                  <a:pt x="17410" y="719"/>
                </a:cubicBezTo>
                <a:lnTo>
                  <a:pt x="6119" y="12010"/>
                </a:lnTo>
                <a:cubicBezTo>
                  <a:pt x="6119" y="12010"/>
                  <a:pt x="5400" y="16200"/>
                  <a:pt x="5400" y="162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062">
              <a:defRPr sz="2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06" name="Shape"/>
          <p:cNvSpPr/>
          <p:nvPr/>
        </p:nvSpPr>
        <p:spPr>
          <a:xfrm>
            <a:off x="9545952" y="5501365"/>
            <a:ext cx="558656" cy="558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1964"/>
                </a:lnTo>
                <a:lnTo>
                  <a:pt x="20618" y="1964"/>
                </a:lnTo>
                <a:cubicBezTo>
                  <a:pt x="20618" y="1964"/>
                  <a:pt x="20618" y="2945"/>
                  <a:pt x="20618" y="2945"/>
                </a:cubicBezTo>
                <a:close/>
                <a:moveTo>
                  <a:pt x="19636" y="15709"/>
                </a:moveTo>
                <a:lnTo>
                  <a:pt x="1964" y="15709"/>
                </a:lnTo>
                <a:lnTo>
                  <a:pt x="1964" y="3927"/>
                </a:lnTo>
                <a:lnTo>
                  <a:pt x="19636" y="3927"/>
                </a:lnTo>
                <a:cubicBezTo>
                  <a:pt x="19636" y="3927"/>
                  <a:pt x="19636" y="15709"/>
                  <a:pt x="19636" y="15709"/>
                </a:cubicBezTo>
                <a:close/>
                <a:moveTo>
                  <a:pt x="20618" y="982"/>
                </a:moveTo>
                <a:lnTo>
                  <a:pt x="11782" y="982"/>
                </a:lnTo>
                <a:cubicBezTo>
                  <a:pt x="11782" y="440"/>
                  <a:pt x="11342" y="0"/>
                  <a:pt x="10800" y="0"/>
                </a:cubicBezTo>
                <a:cubicBezTo>
                  <a:pt x="10258" y="0"/>
                  <a:pt x="9818" y="440"/>
                  <a:pt x="9818" y="982"/>
                </a:cubicBezTo>
                <a:lnTo>
                  <a:pt x="982" y="982"/>
                </a:lnTo>
                <a:cubicBezTo>
                  <a:pt x="440" y="982"/>
                  <a:pt x="0" y="1422"/>
                  <a:pt x="0" y="1964"/>
                </a:cubicBezTo>
                <a:lnTo>
                  <a:pt x="0" y="2945"/>
                </a:lnTo>
                <a:cubicBezTo>
                  <a:pt x="0" y="3488"/>
                  <a:pt x="440" y="3927"/>
                  <a:pt x="982" y="3927"/>
                </a:cubicBezTo>
                <a:lnTo>
                  <a:pt x="982" y="15709"/>
                </a:lnTo>
                <a:cubicBezTo>
                  <a:pt x="982" y="16252"/>
                  <a:pt x="1422" y="16691"/>
                  <a:pt x="1964" y="16691"/>
                </a:cubicBezTo>
                <a:lnTo>
                  <a:pt x="10309" y="16691"/>
                </a:lnTo>
                <a:lnTo>
                  <a:pt x="10309" y="17960"/>
                </a:lnTo>
                <a:lnTo>
                  <a:pt x="7507" y="20762"/>
                </a:lnTo>
                <a:cubicBezTo>
                  <a:pt x="7419" y="20851"/>
                  <a:pt x="7364" y="20974"/>
                  <a:pt x="7364" y="21109"/>
                </a:cubicBezTo>
                <a:cubicBezTo>
                  <a:pt x="7364" y="21380"/>
                  <a:pt x="7584" y="21600"/>
                  <a:pt x="7855" y="21600"/>
                </a:cubicBezTo>
                <a:cubicBezTo>
                  <a:pt x="7990" y="21600"/>
                  <a:pt x="8113" y="21545"/>
                  <a:pt x="8202" y="21456"/>
                </a:cubicBezTo>
                <a:lnTo>
                  <a:pt x="10800" y="18858"/>
                </a:lnTo>
                <a:lnTo>
                  <a:pt x="13398" y="21456"/>
                </a:lnTo>
                <a:cubicBezTo>
                  <a:pt x="13487" y="21545"/>
                  <a:pt x="13610" y="21600"/>
                  <a:pt x="13745" y="21600"/>
                </a:cubicBezTo>
                <a:cubicBezTo>
                  <a:pt x="14016" y="21600"/>
                  <a:pt x="14236" y="21380"/>
                  <a:pt x="14236" y="21109"/>
                </a:cubicBezTo>
                <a:cubicBezTo>
                  <a:pt x="14236" y="20974"/>
                  <a:pt x="14181" y="20851"/>
                  <a:pt x="14093" y="20762"/>
                </a:cubicBezTo>
                <a:lnTo>
                  <a:pt x="11291" y="17960"/>
                </a:lnTo>
                <a:lnTo>
                  <a:pt x="11291" y="16691"/>
                </a:lnTo>
                <a:lnTo>
                  <a:pt x="19636" y="16691"/>
                </a:lnTo>
                <a:cubicBezTo>
                  <a:pt x="20178" y="16691"/>
                  <a:pt x="20618" y="16252"/>
                  <a:pt x="20618" y="15709"/>
                </a:cubicBezTo>
                <a:lnTo>
                  <a:pt x="20618" y="3927"/>
                </a:lnTo>
                <a:cubicBezTo>
                  <a:pt x="21160" y="3927"/>
                  <a:pt x="21600" y="3488"/>
                  <a:pt x="21600" y="2945"/>
                </a:cubicBezTo>
                <a:lnTo>
                  <a:pt x="21600" y="1964"/>
                </a:lnTo>
                <a:cubicBezTo>
                  <a:pt x="21600" y="1422"/>
                  <a:pt x="21160" y="982"/>
                  <a:pt x="20618" y="982"/>
                </a:cubicBezTo>
                <a:moveTo>
                  <a:pt x="12273" y="12764"/>
                </a:moveTo>
                <a:lnTo>
                  <a:pt x="17182" y="12764"/>
                </a:lnTo>
                <a:cubicBezTo>
                  <a:pt x="17453" y="12764"/>
                  <a:pt x="17673" y="12544"/>
                  <a:pt x="17673" y="12273"/>
                </a:cubicBezTo>
                <a:cubicBezTo>
                  <a:pt x="17673" y="12002"/>
                  <a:pt x="17453" y="11782"/>
                  <a:pt x="17182" y="11782"/>
                </a:cubicBezTo>
                <a:lnTo>
                  <a:pt x="12273" y="11782"/>
                </a:lnTo>
                <a:cubicBezTo>
                  <a:pt x="12002" y="11782"/>
                  <a:pt x="11782" y="12002"/>
                  <a:pt x="11782" y="12273"/>
                </a:cubicBezTo>
                <a:cubicBezTo>
                  <a:pt x="11782" y="12544"/>
                  <a:pt x="12002" y="12764"/>
                  <a:pt x="12273" y="12764"/>
                </a:cubicBezTo>
                <a:moveTo>
                  <a:pt x="4909" y="6873"/>
                </a:moveTo>
                <a:lnTo>
                  <a:pt x="8836" y="6873"/>
                </a:lnTo>
                <a:lnTo>
                  <a:pt x="8836" y="11782"/>
                </a:lnTo>
                <a:lnTo>
                  <a:pt x="4909" y="11782"/>
                </a:lnTo>
                <a:cubicBezTo>
                  <a:pt x="4909" y="11782"/>
                  <a:pt x="4909" y="6873"/>
                  <a:pt x="4909" y="6873"/>
                </a:cubicBezTo>
                <a:close/>
                <a:moveTo>
                  <a:pt x="4909" y="12764"/>
                </a:moveTo>
                <a:lnTo>
                  <a:pt x="8836" y="12764"/>
                </a:lnTo>
                <a:cubicBezTo>
                  <a:pt x="9378" y="12764"/>
                  <a:pt x="9818" y="12325"/>
                  <a:pt x="9818" y="11782"/>
                </a:cubicBezTo>
                <a:lnTo>
                  <a:pt x="9818" y="6873"/>
                </a:lnTo>
                <a:cubicBezTo>
                  <a:pt x="9818" y="6331"/>
                  <a:pt x="9378" y="5891"/>
                  <a:pt x="8836" y="5891"/>
                </a:cubicBezTo>
                <a:lnTo>
                  <a:pt x="4909" y="5891"/>
                </a:lnTo>
                <a:cubicBezTo>
                  <a:pt x="4367" y="5891"/>
                  <a:pt x="3927" y="6331"/>
                  <a:pt x="3927" y="6873"/>
                </a:cubicBezTo>
                <a:lnTo>
                  <a:pt x="3927" y="11782"/>
                </a:lnTo>
                <a:cubicBezTo>
                  <a:pt x="3927" y="12325"/>
                  <a:pt x="4367" y="12764"/>
                  <a:pt x="4909" y="12764"/>
                </a:cubicBezTo>
                <a:moveTo>
                  <a:pt x="12273" y="10800"/>
                </a:moveTo>
                <a:lnTo>
                  <a:pt x="14236" y="10800"/>
                </a:lnTo>
                <a:cubicBezTo>
                  <a:pt x="14507" y="10800"/>
                  <a:pt x="14727" y="10580"/>
                  <a:pt x="14727" y="10309"/>
                </a:cubicBezTo>
                <a:cubicBezTo>
                  <a:pt x="14727" y="10038"/>
                  <a:pt x="14507" y="9818"/>
                  <a:pt x="14236" y="9818"/>
                </a:cubicBezTo>
                <a:lnTo>
                  <a:pt x="12273" y="9818"/>
                </a:lnTo>
                <a:cubicBezTo>
                  <a:pt x="12002" y="9818"/>
                  <a:pt x="11782" y="10038"/>
                  <a:pt x="11782" y="10309"/>
                </a:cubicBezTo>
                <a:cubicBezTo>
                  <a:pt x="11782" y="10580"/>
                  <a:pt x="12002" y="10800"/>
                  <a:pt x="12273" y="10800"/>
                </a:cubicBezTo>
                <a:moveTo>
                  <a:pt x="12273" y="6873"/>
                </a:moveTo>
                <a:lnTo>
                  <a:pt x="15218" y="6873"/>
                </a:lnTo>
                <a:cubicBezTo>
                  <a:pt x="15489" y="6873"/>
                  <a:pt x="15709" y="6653"/>
                  <a:pt x="15709" y="6382"/>
                </a:cubicBezTo>
                <a:cubicBezTo>
                  <a:pt x="15709" y="6111"/>
                  <a:pt x="15489" y="5891"/>
                  <a:pt x="15218" y="5891"/>
                </a:cubicBezTo>
                <a:lnTo>
                  <a:pt x="12273" y="5891"/>
                </a:lnTo>
                <a:cubicBezTo>
                  <a:pt x="12002" y="5891"/>
                  <a:pt x="11782" y="6111"/>
                  <a:pt x="11782" y="6382"/>
                </a:cubicBezTo>
                <a:cubicBezTo>
                  <a:pt x="11782" y="6653"/>
                  <a:pt x="12002" y="6873"/>
                  <a:pt x="12273" y="6873"/>
                </a:cubicBezTo>
                <a:moveTo>
                  <a:pt x="12273" y="8836"/>
                </a:moveTo>
                <a:lnTo>
                  <a:pt x="17182" y="8836"/>
                </a:lnTo>
                <a:cubicBezTo>
                  <a:pt x="17453" y="8836"/>
                  <a:pt x="17673" y="8617"/>
                  <a:pt x="17673" y="8345"/>
                </a:cubicBezTo>
                <a:cubicBezTo>
                  <a:pt x="17673" y="8075"/>
                  <a:pt x="17453" y="7855"/>
                  <a:pt x="17182" y="7855"/>
                </a:cubicBezTo>
                <a:lnTo>
                  <a:pt x="12273" y="7855"/>
                </a:lnTo>
                <a:cubicBezTo>
                  <a:pt x="12002" y="7855"/>
                  <a:pt x="11782" y="8075"/>
                  <a:pt x="11782" y="8345"/>
                </a:cubicBezTo>
                <a:cubicBezTo>
                  <a:pt x="11782" y="8617"/>
                  <a:pt x="12002" y="8836"/>
                  <a:pt x="12273" y="8836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062">
              <a:defRPr sz="2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07" name="We plan, optimize and manage your SEM/FB Campaign analyze performance and manage your digital strategy to achieve your KPI ."/>
          <p:cNvSpPr txBox="1"/>
          <p:nvPr/>
        </p:nvSpPr>
        <p:spPr>
          <a:xfrm>
            <a:off x="9972099" y="9901949"/>
            <a:ext cx="12207114" cy="172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We plan, optimize and manage your SEM/FB Campaign analyze performance and manage your digital strategy to achieve your KPI 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DFD530-4A99-1E43-840E-8390D0C5A44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845" y="6310749"/>
            <a:ext cx="1539325" cy="10364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3A5987-AF9B-8F4A-AAFA-CAD2792D12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01" y="10587734"/>
            <a:ext cx="3644900" cy="622300"/>
          </a:xfrm>
          <a:prstGeom prst="rect">
            <a:avLst/>
          </a:prstGeom>
        </p:spPr>
      </p:pic>
      <p:pic>
        <p:nvPicPr>
          <p:cNvPr id="302" name="innity_logo.png" descr="innity_logo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5689893" y="10617064"/>
            <a:ext cx="2183577" cy="691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607D4D-7C57-324D-A444-A669F441DBE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842" y="7284578"/>
            <a:ext cx="1874100" cy="114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1009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518003" y="1039540"/>
            <a:ext cx="508575" cy="55114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31" name="Rectangle"/>
          <p:cNvSpPr/>
          <p:nvPr/>
        </p:nvSpPr>
        <p:spPr>
          <a:xfrm>
            <a:off x="-1" y="0"/>
            <a:ext cx="24377654" cy="13716000"/>
          </a:xfrm>
          <a:prstGeom prst="rect">
            <a:avLst/>
          </a:prstGeom>
          <a:solidFill>
            <a:srgbClr val="242C35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132" name="Circle"/>
          <p:cNvSpPr/>
          <p:nvPr/>
        </p:nvSpPr>
        <p:spPr>
          <a:xfrm>
            <a:off x="7123721" y="1770035"/>
            <a:ext cx="10175927" cy="10175928"/>
          </a:xfrm>
          <a:prstGeom prst="ellipse">
            <a:avLst/>
          </a:prstGeom>
          <a:solidFill>
            <a:srgbClr val="6DA4EC">
              <a:alpha val="5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sp>
        <p:nvSpPr>
          <p:cNvPr id="133" name="WHAT…"/>
          <p:cNvSpPr txBox="1"/>
          <p:nvPr/>
        </p:nvSpPr>
        <p:spPr>
          <a:xfrm>
            <a:off x="8344327" y="4438522"/>
            <a:ext cx="7734715" cy="5906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ts val="11500"/>
              </a:lnSpc>
              <a:defRPr sz="11000">
                <a:solidFill>
                  <a:srgbClr val="FFFFFF"/>
                </a:solidFill>
                <a:latin typeface="Sinkin Sans 700 Bold"/>
                <a:ea typeface="Sinkin Sans 700 Bold"/>
                <a:cs typeface="Sinkin Sans 700 Bold"/>
                <a:sym typeface="Sinkin Sans 700 Bold"/>
              </a:defRPr>
            </a:pPr>
            <a:r>
              <a:t>WHAT</a:t>
            </a:r>
          </a:p>
          <a:p>
            <a:pPr algn="ctr">
              <a:lnSpc>
                <a:spcPts val="11500"/>
              </a:lnSpc>
              <a:defRPr sz="11000">
                <a:solidFill>
                  <a:srgbClr val="FFFFFF"/>
                </a:solidFill>
                <a:latin typeface="Sinkin Sans 700 Bold"/>
                <a:ea typeface="Sinkin Sans 700 Bold"/>
                <a:cs typeface="Sinkin Sans 700 Bold"/>
                <a:sym typeface="Sinkin Sans 700 Bold"/>
              </a:defRPr>
            </a:pPr>
            <a:r>
              <a:t>WE OFFER YOU</a:t>
            </a:r>
          </a:p>
        </p:txBody>
      </p:sp>
      <p:sp>
        <p:nvSpPr>
          <p:cNvPr id="134" name="Circle"/>
          <p:cNvSpPr/>
          <p:nvPr/>
        </p:nvSpPr>
        <p:spPr>
          <a:xfrm>
            <a:off x="10965075" y="1112244"/>
            <a:ext cx="2439599" cy="2439597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  <a:latin typeface="Sinkin Sans 300 Light"/>
                <a:ea typeface="Sinkin Sans 300 Light"/>
                <a:cs typeface="Sinkin Sans 300 Light"/>
                <a:sym typeface="Sinkin Sans 300 Light"/>
              </a:defRPr>
            </a:pPr>
            <a:endParaRPr/>
          </a:p>
        </p:txBody>
      </p:sp>
      <p:grpSp>
        <p:nvGrpSpPr>
          <p:cNvPr id="137" name="Group"/>
          <p:cNvGrpSpPr/>
          <p:nvPr/>
        </p:nvGrpSpPr>
        <p:grpSpPr>
          <a:xfrm>
            <a:off x="11732869" y="2001735"/>
            <a:ext cx="957630" cy="660612"/>
            <a:chOff x="0" y="0"/>
            <a:chExt cx="957629" cy="660611"/>
          </a:xfrm>
        </p:grpSpPr>
        <p:sp>
          <p:nvSpPr>
            <p:cNvPr id="135" name="Shape"/>
            <p:cNvSpPr/>
            <p:nvPr/>
          </p:nvSpPr>
          <p:spPr>
            <a:xfrm>
              <a:off x="-1" y="-1"/>
              <a:ext cx="660612" cy="660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10" y="0"/>
                  </a:moveTo>
                  <a:cubicBezTo>
                    <a:pt x="1890" y="0"/>
                    <a:pt x="1890" y="0"/>
                    <a:pt x="1890" y="0"/>
                  </a:cubicBezTo>
                  <a:cubicBezTo>
                    <a:pt x="810" y="0"/>
                    <a:pt x="0" y="810"/>
                    <a:pt x="0" y="1890"/>
                  </a:cubicBezTo>
                  <a:cubicBezTo>
                    <a:pt x="0" y="19440"/>
                    <a:pt x="0" y="19440"/>
                    <a:pt x="0" y="19440"/>
                  </a:cubicBezTo>
                  <a:cubicBezTo>
                    <a:pt x="0" y="20520"/>
                    <a:pt x="810" y="21600"/>
                    <a:pt x="1890" y="21600"/>
                  </a:cubicBezTo>
                  <a:cubicBezTo>
                    <a:pt x="19710" y="21600"/>
                    <a:pt x="19710" y="21600"/>
                    <a:pt x="19710" y="21600"/>
                  </a:cubicBezTo>
                  <a:cubicBezTo>
                    <a:pt x="20790" y="21600"/>
                    <a:pt x="21600" y="20520"/>
                    <a:pt x="21600" y="19440"/>
                  </a:cubicBezTo>
                  <a:cubicBezTo>
                    <a:pt x="21600" y="1890"/>
                    <a:pt x="21600" y="1890"/>
                    <a:pt x="21600" y="1890"/>
                  </a:cubicBezTo>
                  <a:cubicBezTo>
                    <a:pt x="21600" y="810"/>
                    <a:pt x="20790" y="0"/>
                    <a:pt x="1971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9500">
                  <a:latin typeface="Sinkin Sans 300 Light"/>
                  <a:ea typeface="Sinkin Sans 300 Light"/>
                  <a:cs typeface="Sinkin Sans 300 Light"/>
                  <a:sym typeface="Sinkin Sans 300 Light"/>
                </a:defRPr>
              </a:pPr>
              <a:endParaRPr/>
            </a:p>
          </p:txBody>
        </p:sp>
        <p:sp>
          <p:nvSpPr>
            <p:cNvPr id="136" name="Shape"/>
            <p:cNvSpPr/>
            <p:nvPr/>
          </p:nvSpPr>
          <p:spPr>
            <a:xfrm>
              <a:off x="716940" y="91957"/>
              <a:ext cx="240690" cy="46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10" extrusionOk="0">
                  <a:moveTo>
                    <a:pt x="17131" y="287"/>
                  </a:moveTo>
                  <a:cubicBezTo>
                    <a:pt x="7448" y="3216"/>
                    <a:pt x="7448" y="3216"/>
                    <a:pt x="7448" y="3216"/>
                  </a:cubicBezTo>
                  <a:cubicBezTo>
                    <a:pt x="5214" y="3948"/>
                    <a:pt x="2234" y="4680"/>
                    <a:pt x="0" y="5413"/>
                  </a:cubicBezTo>
                  <a:cubicBezTo>
                    <a:pt x="0" y="15297"/>
                    <a:pt x="0" y="15297"/>
                    <a:pt x="0" y="15297"/>
                  </a:cubicBezTo>
                  <a:cubicBezTo>
                    <a:pt x="2234" y="16030"/>
                    <a:pt x="5214" y="16762"/>
                    <a:pt x="7448" y="17494"/>
                  </a:cubicBezTo>
                  <a:cubicBezTo>
                    <a:pt x="17131" y="20423"/>
                    <a:pt x="17131" y="20423"/>
                    <a:pt x="17131" y="20423"/>
                  </a:cubicBezTo>
                  <a:cubicBezTo>
                    <a:pt x="19366" y="21155"/>
                    <a:pt x="21600" y="20423"/>
                    <a:pt x="21600" y="18958"/>
                  </a:cubicBezTo>
                  <a:cubicBezTo>
                    <a:pt x="21600" y="1752"/>
                    <a:pt x="21600" y="1752"/>
                    <a:pt x="21600" y="1752"/>
                  </a:cubicBezTo>
                  <a:cubicBezTo>
                    <a:pt x="21600" y="287"/>
                    <a:pt x="19366" y="-445"/>
                    <a:pt x="17131" y="28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9500">
                  <a:latin typeface="Sinkin Sans 300 Light"/>
                  <a:ea typeface="Sinkin Sans 300 Light"/>
                  <a:cs typeface="Sinkin Sans 300 Light"/>
                  <a:sym typeface="Sinkin Sans 300 Light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515108" y="1039540"/>
            <a:ext cx="514366" cy="55114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40" name="Strongly provide with high performing."/>
          <p:cNvSpPr txBox="1"/>
          <p:nvPr/>
        </p:nvSpPr>
        <p:spPr>
          <a:xfrm>
            <a:off x="7957209" y="2013710"/>
            <a:ext cx="8456880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200">
                <a:latin typeface="Sinkin Sans 300 Light"/>
                <a:ea typeface="Sinkin Sans 300 Light"/>
                <a:cs typeface="Sinkin Sans 300 Light"/>
                <a:sym typeface="Sinkin Sans 300 Light"/>
              </a:defRPr>
            </a:lvl1pPr>
          </a:lstStyle>
          <a:p>
            <a:r>
              <a:t>Strongly provide with high performing.</a:t>
            </a:r>
          </a:p>
        </p:txBody>
      </p:sp>
      <p:sp>
        <p:nvSpPr>
          <p:cNvPr id="141" name="OUR SERVICE"/>
          <p:cNvSpPr txBox="1"/>
          <p:nvPr/>
        </p:nvSpPr>
        <p:spPr>
          <a:xfrm>
            <a:off x="9680724" y="1156919"/>
            <a:ext cx="5177233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800">
                <a:solidFill>
                  <a:srgbClr val="445469"/>
                </a:solidFill>
                <a:latin typeface="Sinkin Sans 600 SemiBold"/>
                <a:ea typeface="Sinkin Sans 600 SemiBold"/>
                <a:cs typeface="Sinkin Sans 600 SemiBold"/>
                <a:sym typeface="Sinkin Sans 600 SemiBold"/>
              </a:defRPr>
            </a:lvl1pPr>
          </a:lstStyle>
          <a:p>
            <a:r>
              <a:t>OUR SERVICE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3323DB8-4768-43C0-A26A-E92226048037}"/>
              </a:ext>
            </a:extLst>
          </p:cNvPr>
          <p:cNvGrpSpPr/>
          <p:nvPr/>
        </p:nvGrpSpPr>
        <p:grpSpPr>
          <a:xfrm>
            <a:off x="1408655" y="2790304"/>
            <a:ext cx="21777791" cy="10426018"/>
            <a:chOff x="1408655" y="2790304"/>
            <a:chExt cx="21777791" cy="10426018"/>
          </a:xfrm>
        </p:grpSpPr>
        <p:pic>
          <p:nvPicPr>
            <p:cNvPr id="14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9493" y="2824290"/>
              <a:ext cx="21699694" cy="1031914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" name="TextBox 1">
              <a:extLst>
                <a:ext uri="{FF2B5EF4-FFF2-40B4-BE49-F238E27FC236}">
                  <a16:creationId xmlns:a16="http://schemas.microsoft.com/office/drawing/2014/main" id="{B3727931-3061-4D48-B1A0-0CD75D38A5B4}"/>
                </a:ext>
              </a:extLst>
            </p:cNvPr>
            <p:cNvSpPr txBox="1"/>
            <p:nvPr/>
          </p:nvSpPr>
          <p:spPr>
            <a:xfrm>
              <a:off x="8643757" y="2790304"/>
              <a:ext cx="7251166" cy="206210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914400" hangingPunct="1"/>
              <a:r>
                <a:rPr lang="en-US" b="1" kern="1200" dirty="0">
                  <a:solidFill>
                    <a:schemeClr val="tx1">
                      <a:lumMod val="75000"/>
                    </a:schemeClr>
                  </a:solidFill>
                  <a:latin typeface="Ubuntu"/>
                </a:rPr>
                <a:t>Strategic Planning</a:t>
              </a:r>
              <a:endParaRPr lang="en-US" sz="800" b="1" kern="1200" dirty="0">
                <a:solidFill>
                  <a:schemeClr val="tx1">
                    <a:lumMod val="75000"/>
                  </a:schemeClr>
                </a:solidFill>
                <a:latin typeface="Ubuntu"/>
              </a:endParaRPr>
            </a:p>
            <a:p>
              <a:pPr algn="ctr" defTabSz="914400" hangingPunct="1"/>
              <a:endParaRPr lang="en-US" b="1" kern="1200" dirty="0">
                <a:solidFill>
                  <a:srgbClr val="8C0C04"/>
                </a:solidFill>
                <a:latin typeface="Ubuntu"/>
              </a:endParaRPr>
            </a:p>
            <a:p>
              <a:pPr algn="ctr" defTabSz="914400" hangingPunct="1"/>
              <a:r>
                <a:rPr lang="en-US" sz="2800" kern="1200" dirty="0">
                  <a:solidFill>
                    <a:prstClr val="white">
                      <a:lumMod val="50000"/>
                    </a:prstClr>
                  </a:solidFill>
                  <a:latin typeface="Ubuntu"/>
                </a:rPr>
                <a:t>Providing Marketing Strategy of all</a:t>
              </a:r>
            </a:p>
            <a:p>
              <a:pPr algn="ctr" defTabSz="914400" hangingPunct="1"/>
              <a:r>
                <a:rPr lang="en-US" sz="2800" kern="1200" dirty="0">
                  <a:solidFill>
                    <a:prstClr val="white">
                      <a:lumMod val="50000"/>
                    </a:prstClr>
                  </a:solidFill>
                  <a:latin typeface="Ubuntu"/>
                </a:rPr>
                <a:t>Media; Offline and online included</a:t>
              </a:r>
            </a:p>
          </p:txBody>
        </p:sp>
        <p:sp>
          <p:nvSpPr>
            <p:cNvPr id="7" name="TextBox 1">
              <a:extLst>
                <a:ext uri="{FF2B5EF4-FFF2-40B4-BE49-F238E27FC236}">
                  <a16:creationId xmlns:a16="http://schemas.microsoft.com/office/drawing/2014/main" id="{6D44A681-B5EC-44B5-A4E3-11ACB61AD31E}"/>
                </a:ext>
              </a:extLst>
            </p:cNvPr>
            <p:cNvSpPr txBox="1"/>
            <p:nvPr/>
          </p:nvSpPr>
          <p:spPr>
            <a:xfrm>
              <a:off x="1619495" y="6324422"/>
              <a:ext cx="419764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914400" hangingPunct="1"/>
              <a:r>
                <a:rPr lang="en-US" b="1" kern="1200" dirty="0">
                  <a:solidFill>
                    <a:srgbClr val="EA8132"/>
                  </a:solidFill>
                  <a:latin typeface="Ubuntu"/>
                </a:rPr>
                <a:t>Production Part</a:t>
              </a:r>
              <a:endParaRPr lang="en-US" sz="800" b="1" kern="1200" dirty="0">
                <a:solidFill>
                  <a:srgbClr val="EA8132"/>
                </a:solidFill>
                <a:latin typeface="Ubuntu"/>
              </a:endParaRPr>
            </a:p>
          </p:txBody>
        </p:sp>
        <p:sp>
          <p:nvSpPr>
            <p:cNvPr id="8" name="TextBox 1">
              <a:extLst>
                <a:ext uri="{FF2B5EF4-FFF2-40B4-BE49-F238E27FC236}">
                  <a16:creationId xmlns:a16="http://schemas.microsoft.com/office/drawing/2014/main" id="{795B467D-29AE-46DB-96F5-6E233455E201}"/>
                </a:ext>
              </a:extLst>
            </p:cNvPr>
            <p:cNvSpPr txBox="1"/>
            <p:nvPr/>
          </p:nvSpPr>
          <p:spPr>
            <a:xfrm>
              <a:off x="1408655" y="9426922"/>
              <a:ext cx="603413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914400" hangingPunct="1"/>
              <a:r>
                <a:rPr lang="en-US" b="1" kern="1200" dirty="0">
                  <a:solidFill>
                    <a:srgbClr val="3EB7E2"/>
                  </a:solidFill>
                  <a:latin typeface="Ubuntu"/>
                </a:rPr>
                <a:t>Campaign Measurement</a:t>
              </a:r>
              <a:endParaRPr lang="en-US" sz="800" b="1" kern="1200" dirty="0">
                <a:solidFill>
                  <a:srgbClr val="3EB7E2"/>
                </a:solidFill>
                <a:latin typeface="Ubuntu"/>
              </a:endParaRPr>
            </a:p>
          </p:txBody>
        </p:sp>
        <p:sp>
          <p:nvSpPr>
            <p:cNvPr id="9" name="TextBox 1">
              <a:extLst>
                <a:ext uri="{FF2B5EF4-FFF2-40B4-BE49-F238E27FC236}">
                  <a16:creationId xmlns:a16="http://schemas.microsoft.com/office/drawing/2014/main" id="{05B245D4-1324-4290-BACF-5F2D758A505F}"/>
                </a:ext>
              </a:extLst>
            </p:cNvPr>
            <p:cNvSpPr txBox="1"/>
            <p:nvPr/>
          </p:nvSpPr>
          <p:spPr>
            <a:xfrm>
              <a:off x="17436384" y="6354087"/>
              <a:ext cx="551542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 defTabSz="914400" hangingPunct="1"/>
              <a:r>
                <a:rPr lang="en-US" b="1" kern="1200" dirty="0">
                  <a:solidFill>
                    <a:srgbClr val="92D050"/>
                  </a:solidFill>
                  <a:latin typeface="Ubuntu"/>
                </a:rPr>
                <a:t>Digital Media Marketing</a:t>
              </a:r>
              <a:endParaRPr lang="en-US" sz="800" b="1" kern="1200" dirty="0">
                <a:solidFill>
                  <a:srgbClr val="92D050"/>
                </a:solidFill>
                <a:latin typeface="Ubuntu"/>
              </a:endParaRPr>
            </a:p>
          </p:txBody>
        </p:sp>
        <p:sp>
          <p:nvSpPr>
            <p:cNvPr id="10" name="TextBox 1">
              <a:extLst>
                <a:ext uri="{FF2B5EF4-FFF2-40B4-BE49-F238E27FC236}">
                  <a16:creationId xmlns:a16="http://schemas.microsoft.com/office/drawing/2014/main" id="{3B14F1F1-437A-440A-8F5F-C8663BF6DCA7}"/>
                </a:ext>
              </a:extLst>
            </p:cNvPr>
            <p:cNvSpPr txBox="1"/>
            <p:nvPr/>
          </p:nvSpPr>
          <p:spPr>
            <a:xfrm>
              <a:off x="17293954" y="9506627"/>
              <a:ext cx="583607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 defTabSz="914400" hangingPunct="1"/>
              <a:r>
                <a:rPr lang="en-US" b="1" kern="1200" dirty="0">
                  <a:solidFill>
                    <a:schemeClr val="bg1">
                      <a:lumMod val="65000"/>
                    </a:schemeClr>
                  </a:solidFill>
                  <a:latin typeface="Ubuntu"/>
                </a:rPr>
                <a:t>Conversion Optimization</a:t>
              </a:r>
              <a:endParaRPr lang="en-US" sz="800" b="1" kern="1200" dirty="0">
                <a:solidFill>
                  <a:schemeClr val="bg1">
                    <a:lumMod val="65000"/>
                  </a:schemeClr>
                </a:solidFill>
                <a:latin typeface="Ubuntu"/>
              </a:endParaRPr>
            </a:p>
          </p:txBody>
        </p:sp>
        <p:sp>
          <p:nvSpPr>
            <p:cNvPr id="11" name="TextBox 1">
              <a:extLst>
                <a:ext uri="{FF2B5EF4-FFF2-40B4-BE49-F238E27FC236}">
                  <a16:creationId xmlns:a16="http://schemas.microsoft.com/office/drawing/2014/main" id="{710EAB66-9377-41A3-83F9-3FBF6C5A0A52}"/>
                </a:ext>
              </a:extLst>
            </p:cNvPr>
            <p:cNvSpPr txBox="1"/>
            <p:nvPr/>
          </p:nvSpPr>
          <p:spPr>
            <a:xfrm>
              <a:off x="1619495" y="7233176"/>
              <a:ext cx="4351185" cy="13849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914400" hangingPunct="1"/>
              <a:r>
                <a:rPr lang="en-US" sz="2800" kern="1200" dirty="0">
                  <a:solidFill>
                    <a:prstClr val="white">
                      <a:lumMod val="50000"/>
                    </a:prstClr>
                  </a:solidFill>
                  <a:latin typeface="Ubuntu"/>
                </a:rPr>
                <a:t>Providing Creative ideas and</a:t>
              </a:r>
            </a:p>
            <a:p>
              <a:pPr defTabSz="914400" hangingPunct="1"/>
              <a:r>
                <a:rPr lang="en-US" sz="2800" kern="1200" dirty="0">
                  <a:solidFill>
                    <a:prstClr val="white">
                      <a:lumMod val="50000"/>
                    </a:prstClr>
                  </a:solidFill>
                  <a:latin typeface="Ubuntu"/>
                </a:rPr>
                <a:t>Types of banners, website or video</a:t>
              </a:r>
            </a:p>
          </p:txBody>
        </p:sp>
        <p:sp>
          <p:nvSpPr>
            <p:cNvPr id="12" name="TextBox 1">
              <a:extLst>
                <a:ext uri="{FF2B5EF4-FFF2-40B4-BE49-F238E27FC236}">
                  <a16:creationId xmlns:a16="http://schemas.microsoft.com/office/drawing/2014/main" id="{74D94768-EAD8-450B-87D2-C0DDBCB1E5D2}"/>
                </a:ext>
              </a:extLst>
            </p:cNvPr>
            <p:cNvSpPr txBox="1"/>
            <p:nvPr/>
          </p:nvSpPr>
          <p:spPr>
            <a:xfrm>
              <a:off x="1600040" y="10366890"/>
              <a:ext cx="4803194" cy="13849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914400" hangingPunct="1"/>
              <a:r>
                <a:rPr lang="en-US" sz="2800" kern="1200" dirty="0">
                  <a:solidFill>
                    <a:prstClr val="white">
                      <a:lumMod val="50000"/>
                    </a:prstClr>
                  </a:solidFill>
                  <a:latin typeface="Ubuntu"/>
                </a:rPr>
                <a:t>Tracking campaign results. How</a:t>
              </a:r>
            </a:p>
            <a:p>
              <a:pPr defTabSz="914400" hangingPunct="1"/>
              <a:r>
                <a:rPr lang="en-US" sz="2800" kern="1200" dirty="0">
                  <a:solidFill>
                    <a:prstClr val="white">
                      <a:lumMod val="50000"/>
                    </a:prstClr>
                  </a:solidFill>
                  <a:latin typeface="Ubuntu"/>
                </a:rPr>
                <a:t>Effectively your ad clicks lead to valuable customer</a:t>
              </a:r>
            </a:p>
          </p:txBody>
        </p:sp>
        <p:sp>
          <p:nvSpPr>
            <p:cNvPr id="13" name="TextBox 1">
              <a:extLst>
                <a:ext uri="{FF2B5EF4-FFF2-40B4-BE49-F238E27FC236}">
                  <a16:creationId xmlns:a16="http://schemas.microsoft.com/office/drawing/2014/main" id="{1548802F-4B34-4624-867F-FE257D955F25}"/>
                </a:ext>
              </a:extLst>
            </p:cNvPr>
            <p:cNvSpPr txBox="1"/>
            <p:nvPr/>
          </p:nvSpPr>
          <p:spPr>
            <a:xfrm>
              <a:off x="18148613" y="7151845"/>
              <a:ext cx="4803194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 defTabSz="914400" hangingPunct="1"/>
              <a:r>
                <a:rPr lang="en-US" sz="2800" kern="1200" dirty="0">
                  <a:solidFill>
                    <a:prstClr val="white">
                      <a:lumMod val="50000"/>
                    </a:prstClr>
                  </a:solidFill>
                  <a:latin typeface="Ubuntu"/>
                </a:rPr>
                <a:t>Easier and More Cost-Effective</a:t>
              </a:r>
            </a:p>
            <a:p>
              <a:pPr algn="r" defTabSz="914400" hangingPunct="1"/>
              <a:r>
                <a:rPr lang="en-US" sz="2800" kern="1200" dirty="0">
                  <a:solidFill>
                    <a:prstClr val="white">
                      <a:lumMod val="50000"/>
                    </a:prstClr>
                  </a:solidFill>
                  <a:latin typeface="Ubuntu"/>
                </a:rPr>
                <a:t>,Delivers Stronger results.</a:t>
              </a:r>
            </a:p>
          </p:txBody>
        </p:sp>
        <p:sp>
          <p:nvSpPr>
            <p:cNvPr id="14" name="TextBox 1">
              <a:extLst>
                <a:ext uri="{FF2B5EF4-FFF2-40B4-BE49-F238E27FC236}">
                  <a16:creationId xmlns:a16="http://schemas.microsoft.com/office/drawing/2014/main" id="{6FC9BADB-8C44-4460-AA70-02B1F66D5BD5}"/>
                </a:ext>
              </a:extLst>
            </p:cNvPr>
            <p:cNvSpPr txBox="1"/>
            <p:nvPr/>
          </p:nvSpPr>
          <p:spPr>
            <a:xfrm>
              <a:off x="17436384" y="10366889"/>
              <a:ext cx="5750062" cy="13849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 defTabSz="914400" hangingPunct="1"/>
              <a:r>
                <a:rPr lang="en-US" sz="2800" kern="1200" dirty="0">
                  <a:solidFill>
                    <a:prstClr val="white">
                      <a:lumMod val="50000"/>
                    </a:prstClr>
                  </a:solidFill>
                  <a:latin typeface="Ubuntu"/>
                </a:rPr>
                <a:t>Generate leads (Register, Contact us,</a:t>
              </a:r>
            </a:p>
            <a:p>
              <a:pPr algn="r" defTabSz="914400" hangingPunct="1"/>
              <a:r>
                <a:rPr lang="en-US" sz="2800" kern="1200" dirty="0">
                  <a:solidFill>
                    <a:prstClr val="white">
                      <a:lumMod val="50000"/>
                    </a:prstClr>
                  </a:solidFill>
                  <a:latin typeface="Ubuntu"/>
                </a:rPr>
                <a:t>Transactions or Sales) for</a:t>
              </a:r>
            </a:p>
            <a:p>
              <a:pPr algn="r" defTabSz="914400" hangingPunct="1"/>
              <a:r>
                <a:rPr lang="en-US" sz="2800" kern="1200" dirty="0">
                  <a:solidFill>
                    <a:prstClr val="white">
                      <a:lumMod val="50000"/>
                    </a:prstClr>
                  </a:solidFill>
                  <a:latin typeface="Ubuntu"/>
                </a:rPr>
                <a:t>Your business.</a:t>
              </a:r>
            </a:p>
          </p:txBody>
        </p:sp>
        <p:sp>
          <p:nvSpPr>
            <p:cNvPr id="15" name="TextBox 1">
              <a:extLst>
                <a:ext uri="{FF2B5EF4-FFF2-40B4-BE49-F238E27FC236}">
                  <a16:creationId xmlns:a16="http://schemas.microsoft.com/office/drawing/2014/main" id="{545AFBAB-FACF-496E-962F-262869486BE1}"/>
                </a:ext>
              </a:extLst>
            </p:cNvPr>
            <p:cNvSpPr txBox="1"/>
            <p:nvPr/>
          </p:nvSpPr>
          <p:spPr>
            <a:xfrm>
              <a:off x="9758544" y="12139104"/>
              <a:ext cx="5193108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914400" hangingPunct="1"/>
              <a:r>
                <a:rPr lang="en-US" sz="3200" kern="1200" dirty="0">
                  <a:solidFill>
                    <a:prstClr val="white">
                      <a:lumMod val="50000"/>
                    </a:prstClr>
                  </a:solidFill>
                  <a:latin typeface="Ubuntu"/>
                </a:rPr>
                <a:t>PREMIUM SERVICES WITH</a:t>
              </a:r>
            </a:p>
            <a:p>
              <a:pPr algn="ctr" defTabSz="914400" hangingPunct="1"/>
              <a:r>
                <a:rPr lang="en-US" sz="3200" kern="1200" dirty="0">
                  <a:solidFill>
                    <a:prstClr val="white">
                      <a:lumMod val="50000"/>
                    </a:prstClr>
                  </a:solidFill>
                  <a:latin typeface="Ubuntu"/>
                </a:rPr>
                <a:t>QUALITY GURANTEE</a:t>
              </a:r>
            </a:p>
          </p:txBody>
        </p:sp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737572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76E8BC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8284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737572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76E8BC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8284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737572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76E8BC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8284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737572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76E8BC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8284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737572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5146</TotalTime>
  <Words>1698</Words>
  <Application>Microsoft Office PowerPoint</Application>
  <PresentationFormat>Custom</PresentationFormat>
  <Paragraphs>574</Paragraphs>
  <Slides>37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4" baseType="lpstr">
      <vt:lpstr>Calibri</vt:lpstr>
      <vt:lpstr>Calibri Light</vt:lpstr>
      <vt:lpstr>Gill Sans</vt:lpstr>
      <vt:lpstr>Helvetica</vt:lpstr>
      <vt:lpstr>Lato</vt:lpstr>
      <vt:lpstr>Lucida Grande</vt:lpstr>
      <vt:lpstr>Neris Light</vt:lpstr>
      <vt:lpstr>Nevis</vt:lpstr>
      <vt:lpstr>Roboto</vt:lpstr>
      <vt:lpstr>Roboto Condensed</vt:lpstr>
      <vt:lpstr>Sinkin Sans 300 Light</vt:lpstr>
      <vt:lpstr>Sinkin Sans 600 SemiBold</vt:lpstr>
      <vt:lpstr>Sinkin Sans 700 Bold</vt:lpstr>
      <vt:lpstr>Source Sans Pro Light</vt:lpstr>
      <vt:lpstr>Times</vt:lpstr>
      <vt:lpstr>Ubuntu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Charkorn Tayapiwatana</dc:creator>
  <cp:lastModifiedBy>Charkorn Tayapiwatana</cp:lastModifiedBy>
  <cp:revision>1</cp:revision>
  <dcterms:modified xsi:type="dcterms:W3CDTF">2018-11-09T16:18:16Z</dcterms:modified>
</cp:coreProperties>
</file>